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77" r:id="rId3"/>
    <p:sldId id="272" r:id="rId4"/>
    <p:sldId id="268" r:id="rId5"/>
    <p:sldId id="259" r:id="rId6"/>
    <p:sldId id="270" r:id="rId7"/>
    <p:sldId id="269" r:id="rId8"/>
    <p:sldId id="274" r:id="rId9"/>
    <p:sldId id="275" r:id="rId10"/>
    <p:sldId id="278" r:id="rId11"/>
    <p:sldId id="262" r:id="rId12"/>
    <p:sldId id="273" r:id="rId13"/>
    <p:sldId id="263" r:id="rId14"/>
    <p:sldId id="261" r:id="rId15"/>
    <p:sldId id="264" r:id="rId16"/>
    <p:sldId id="276" r:id="rId17"/>
    <p:sldId id="267" r:id="rId18"/>
    <p:sldId id="271" r:id="rId19"/>
    <p:sldId id="279" r:id="rId20"/>
    <p:sldId id="260" r:id="rId21"/>
    <p:sldId id="266" r:id="rId22"/>
    <p:sldId id="280" r:id="rId23"/>
  </p:sldIdLst>
  <p:sldSz cx="9906000" cy="6858000" type="A4"/>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6" autoAdjust="0"/>
    <p:restoredTop sz="94660"/>
  </p:normalViewPr>
  <p:slideViewPr>
    <p:cSldViewPr>
      <p:cViewPr varScale="1">
        <p:scale>
          <a:sx n="104" d="100"/>
          <a:sy n="104" d="100"/>
        </p:scale>
        <p:origin x="522" y="114"/>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7" name="Titel 6"/>
          <p:cNvSpPr>
            <a:spLocks noGrp="1"/>
          </p:cNvSpPr>
          <p:nvPr>
            <p:ph type="title"/>
          </p:nvPr>
        </p:nvSpPr>
        <p:spPr>
          <a:xfrm>
            <a:off x="670406" y="99902"/>
            <a:ext cx="8543925" cy="442949"/>
          </a:xfrm>
          <a:prstGeom prst="rect">
            <a:avLst/>
          </a:prstGeom>
        </p:spPr>
        <p:txBody>
          <a:bodyPr/>
          <a:lstStyle>
            <a:lvl1pPr algn="ctr">
              <a:defRPr sz="1800">
                <a:latin typeface="Arial" panose="020B0604020202020204" pitchFamily="34" charset="0"/>
                <a:cs typeface="Arial" panose="020B0604020202020204" pitchFamily="34" charset="0"/>
              </a:defRPr>
            </a:lvl1pPr>
          </a:lstStyle>
          <a:p>
            <a:r>
              <a:rPr lang="de-DE" smtClean="0"/>
              <a:t>Titelmasterformat durch Klicken bearbeiten</a:t>
            </a:r>
            <a:endParaRPr lang="de-DE"/>
          </a:p>
        </p:txBody>
      </p:sp>
    </p:spTree>
    <p:extLst>
      <p:ext uri="{BB962C8B-B14F-4D97-AF65-F5344CB8AC3E}">
        <p14:creationId xmlns:p14="http://schemas.microsoft.com/office/powerpoint/2010/main" val="4275063620"/>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Textfeld 6"/>
          <p:cNvSpPr txBox="1"/>
          <p:nvPr userDrawn="1"/>
        </p:nvSpPr>
        <p:spPr>
          <a:xfrm>
            <a:off x="106325" y="6570329"/>
            <a:ext cx="6288901" cy="246221"/>
          </a:xfrm>
          <a:prstGeom prst="rect">
            <a:avLst/>
          </a:prstGeom>
          <a:noFill/>
        </p:spPr>
        <p:txBody>
          <a:bodyPr wrap="none" rtlCol="0">
            <a:spAutoFit/>
          </a:bodyPr>
          <a:lstStyle/>
          <a:p>
            <a:pPr>
              <a:tabLst>
                <a:tab pos="5475288" algn="l"/>
              </a:tabLst>
            </a:pPr>
            <a:r>
              <a:rPr lang="de-DE" sz="1000" smtClean="0">
                <a:latin typeface="Arial" panose="020B0604020202020204" pitchFamily="34" charset="0"/>
                <a:cs typeface="Arial" panose="020B0604020202020204" pitchFamily="34" charset="0"/>
              </a:rPr>
              <a:t>Datenmodell-Vorlage-v501.pptx (aus: Andreas Stern „Keine Angst vor Microsoft Access!“)	22.2.2016</a:t>
            </a:r>
            <a:endParaRPr lang="de-DE" sz="1000">
              <a:latin typeface="Arial" panose="020B0604020202020204" pitchFamily="34" charset="0"/>
              <a:cs typeface="Arial" panose="020B0604020202020204" pitchFamily="34" charset="0"/>
            </a:endParaRPr>
          </a:p>
        </p:txBody>
      </p:sp>
      <p:sp>
        <p:nvSpPr>
          <p:cNvPr id="8" name="Textfeld 7"/>
          <p:cNvSpPr txBox="1"/>
          <p:nvPr userDrawn="1"/>
        </p:nvSpPr>
        <p:spPr>
          <a:xfrm>
            <a:off x="9153393" y="6570329"/>
            <a:ext cx="768159" cy="246221"/>
          </a:xfrm>
          <a:prstGeom prst="rect">
            <a:avLst/>
          </a:prstGeom>
          <a:noFill/>
        </p:spPr>
        <p:txBody>
          <a:bodyPr wrap="none" rtlCol="0">
            <a:spAutoFit/>
          </a:bodyPr>
          <a:lstStyle/>
          <a:p>
            <a:r>
              <a:rPr lang="de-DE" sz="1000" smtClean="0">
                <a:latin typeface="Arial" panose="020B0604020202020204" pitchFamily="34" charset="0"/>
                <a:cs typeface="Arial" panose="020B0604020202020204" pitchFamily="34" charset="0"/>
              </a:rPr>
              <a:t>Seite </a:t>
            </a:r>
            <a:fld id="{91D8376B-D8D1-410C-AE66-07DDE854FCFC}" type="slidenum">
              <a:rPr lang="de-DE" sz="1000" smtClean="0">
                <a:latin typeface="Arial" panose="020B0604020202020204" pitchFamily="34" charset="0"/>
                <a:cs typeface="Arial" panose="020B0604020202020204" pitchFamily="34" charset="0"/>
              </a:rPr>
              <a:t>‹Nr.›</a:t>
            </a:fld>
            <a:endParaRPr lang="de-DE" sz="1000">
              <a:latin typeface="Arial" panose="020B0604020202020204" pitchFamily="34" charset="0"/>
              <a:cs typeface="Arial" panose="020B0604020202020204" pitchFamily="34" charset="0"/>
            </a:endParaRPr>
          </a:p>
        </p:txBody>
      </p:sp>
      <p:cxnSp>
        <p:nvCxnSpPr>
          <p:cNvPr id="9" name="Gerader Verbinder 8"/>
          <p:cNvCxnSpPr/>
          <p:nvPr userDrawn="1"/>
        </p:nvCxnSpPr>
        <p:spPr>
          <a:xfrm>
            <a:off x="74428" y="415851"/>
            <a:ext cx="9696893"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Gerader Verbinder 9"/>
          <p:cNvCxnSpPr/>
          <p:nvPr userDrawn="1"/>
        </p:nvCxnSpPr>
        <p:spPr>
          <a:xfrm>
            <a:off x="99828" y="6537251"/>
            <a:ext cx="9696893"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83748516"/>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70406" y="71764"/>
            <a:ext cx="8543925" cy="327952"/>
          </a:xfrm>
        </p:spPr>
        <p:txBody>
          <a:bodyPr/>
          <a:lstStyle/>
          <a:p>
            <a:r>
              <a:rPr lang="de-DE" smtClean="0"/>
              <a:t>Erstellung des logischen Datenmodells mit Powerpoint</a:t>
            </a:r>
            <a:endParaRPr lang="de-DE"/>
          </a:p>
        </p:txBody>
      </p:sp>
      <p:sp>
        <p:nvSpPr>
          <p:cNvPr id="3" name="Textfeld 2"/>
          <p:cNvSpPr txBox="1"/>
          <p:nvPr/>
        </p:nvSpPr>
        <p:spPr>
          <a:xfrm>
            <a:off x="552462" y="1067194"/>
            <a:ext cx="8661869" cy="4154984"/>
          </a:xfrm>
          <a:prstGeom prst="rect">
            <a:avLst/>
          </a:prstGeom>
          <a:noFill/>
        </p:spPr>
        <p:txBody>
          <a:bodyPr wrap="square" rtlCol="0">
            <a:spAutoFit/>
          </a:bodyPr>
          <a:lstStyle/>
          <a:p>
            <a:pPr>
              <a:lnSpc>
                <a:spcPct val="150000"/>
              </a:lnSpc>
            </a:pPr>
            <a:r>
              <a:rPr lang="de-DE" sz="1600" smtClean="0">
                <a:latin typeface="Arial" panose="020B0604020202020204" pitchFamily="34" charset="0"/>
                <a:cs typeface="Arial" panose="020B0604020202020204" pitchFamily="34" charset="0"/>
              </a:rPr>
              <a:t>Mit dieser Datei gebe ich Ihnen eine </a:t>
            </a:r>
            <a:r>
              <a:rPr lang="de-DE" sz="1600" b="1" smtClean="0">
                <a:solidFill>
                  <a:srgbClr val="FF0000"/>
                </a:solidFill>
                <a:latin typeface="Arial" panose="020B0604020202020204" pitchFamily="34" charset="0"/>
                <a:cs typeface="Arial" panose="020B0604020202020204" pitchFamily="34" charset="0"/>
              </a:rPr>
              <a:t>Methode</a:t>
            </a:r>
            <a:r>
              <a:rPr lang="de-DE" sz="1600" smtClean="0">
                <a:solidFill>
                  <a:srgbClr val="FF0000"/>
                </a:solidFill>
                <a:latin typeface="Arial" panose="020B0604020202020204" pitchFamily="34" charset="0"/>
                <a:cs typeface="Arial" panose="020B0604020202020204" pitchFamily="34" charset="0"/>
              </a:rPr>
              <a:t> </a:t>
            </a:r>
            <a:r>
              <a:rPr lang="de-DE" sz="1600" smtClean="0">
                <a:latin typeface="Arial" panose="020B0604020202020204" pitchFamily="34" charset="0"/>
                <a:cs typeface="Arial" panose="020B0604020202020204" pitchFamily="34" charset="0"/>
              </a:rPr>
              <a:t>zur Erstellung von logischen Datenmodellen. Eine ausführliche Beschreibung dazu finden Sie im Buch „Keine Angst vor Microsoft Access!“ – hier nur eine kurze Einführung:</a:t>
            </a:r>
          </a:p>
          <a:p>
            <a:pPr>
              <a:lnSpc>
                <a:spcPct val="150000"/>
              </a:lnSpc>
            </a:pPr>
            <a:endParaRPr lang="de-DE" sz="1600">
              <a:latin typeface="Arial" panose="020B0604020202020204" pitchFamily="34" charset="0"/>
              <a:cs typeface="Arial" panose="020B0604020202020204" pitchFamily="34" charset="0"/>
            </a:endParaRPr>
          </a:p>
          <a:p>
            <a:pPr marL="285750" indent="-285750">
              <a:lnSpc>
                <a:spcPct val="150000"/>
              </a:lnSpc>
              <a:buFont typeface="Arial" panose="020B0604020202020204" pitchFamily="34" charset="0"/>
              <a:buChar char="•"/>
            </a:pPr>
            <a:r>
              <a:rPr lang="de-DE" sz="1600" smtClean="0">
                <a:latin typeface="Arial" panose="020B0604020202020204" pitchFamily="34" charset="0"/>
                <a:cs typeface="Arial" panose="020B0604020202020204" pitchFamily="34" charset="0"/>
              </a:rPr>
              <a:t>Für die Erstellung eines logischen Datenmodells müssen Sie ein </a:t>
            </a:r>
            <a:r>
              <a:rPr lang="de-DE" sz="1600" u="sng" smtClean="0">
                <a:solidFill>
                  <a:srgbClr val="FF0000"/>
                </a:solidFill>
                <a:latin typeface="Arial" panose="020B0604020202020204" pitchFamily="34" charset="0"/>
                <a:cs typeface="Arial" panose="020B0604020202020204" pitchFamily="34" charset="0"/>
              </a:rPr>
              <a:t>Diagramm</a:t>
            </a:r>
            <a:r>
              <a:rPr lang="de-DE" sz="1600" smtClean="0">
                <a:latin typeface="Arial" panose="020B0604020202020204" pitchFamily="34" charset="0"/>
                <a:cs typeface="Arial" panose="020B0604020202020204" pitchFamily="34" charset="0"/>
              </a:rPr>
              <a:t> zeichnen.</a:t>
            </a:r>
          </a:p>
          <a:p>
            <a:pPr marL="285750" indent="-285750">
              <a:lnSpc>
                <a:spcPct val="150000"/>
              </a:lnSpc>
              <a:buFont typeface="Arial" panose="020B0604020202020204" pitchFamily="34" charset="0"/>
              <a:buChar char="•"/>
            </a:pPr>
            <a:r>
              <a:rPr lang="de-DE" sz="1600" smtClean="0">
                <a:latin typeface="Arial" panose="020B0604020202020204" pitchFamily="34" charset="0"/>
                <a:cs typeface="Arial" panose="020B0604020202020204" pitchFamily="34" charset="0"/>
              </a:rPr>
              <a:t>Diagramme bestehen aus bestimmten </a:t>
            </a:r>
            <a:r>
              <a:rPr lang="de-DE" sz="1600" u="sng">
                <a:solidFill>
                  <a:srgbClr val="FF0000"/>
                </a:solidFill>
                <a:latin typeface="Arial" panose="020B0604020202020204" pitchFamily="34" charset="0"/>
                <a:cs typeface="Arial" panose="020B0604020202020204" pitchFamily="34" charset="0"/>
              </a:rPr>
              <a:t>Symbolen</a:t>
            </a:r>
            <a:r>
              <a:rPr lang="de-DE" sz="1600" smtClean="0">
                <a:latin typeface="Arial" panose="020B0604020202020204" pitchFamily="34" charset="0"/>
                <a:cs typeface="Arial" panose="020B0604020202020204" pitchFamily="34" charset="0"/>
              </a:rPr>
              <a:t>. </a:t>
            </a:r>
          </a:p>
          <a:p>
            <a:pPr marL="285750" indent="-285750">
              <a:lnSpc>
                <a:spcPct val="150000"/>
              </a:lnSpc>
              <a:buFont typeface="Arial" panose="020B0604020202020204" pitchFamily="34" charset="0"/>
              <a:buChar char="•"/>
            </a:pPr>
            <a:r>
              <a:rPr lang="de-DE" sz="1600" smtClean="0">
                <a:latin typeface="Arial" panose="020B0604020202020204" pitchFamily="34" charset="0"/>
                <a:cs typeface="Arial" panose="020B0604020202020204" pitchFamily="34" charset="0"/>
              </a:rPr>
              <a:t>In Powerpoint können Sie </a:t>
            </a:r>
            <a:r>
              <a:rPr lang="de-DE" sz="1600" u="sng">
                <a:solidFill>
                  <a:srgbClr val="FF0000"/>
                </a:solidFill>
                <a:latin typeface="Arial" panose="020B0604020202020204" pitchFamily="34" charset="0"/>
                <a:cs typeface="Arial" panose="020B0604020202020204" pitchFamily="34" charset="0"/>
              </a:rPr>
              <a:t>beliebige</a:t>
            </a:r>
            <a:r>
              <a:rPr lang="de-DE" sz="1600" smtClean="0">
                <a:latin typeface="Arial" panose="020B0604020202020204" pitchFamily="34" charset="0"/>
                <a:cs typeface="Arial" panose="020B0604020202020204" pitchFamily="34" charset="0"/>
              </a:rPr>
              <a:t> Symbole in </a:t>
            </a:r>
            <a:r>
              <a:rPr lang="de-DE" sz="1600" u="sng">
                <a:solidFill>
                  <a:srgbClr val="FF0000"/>
                </a:solidFill>
                <a:latin typeface="Arial" panose="020B0604020202020204" pitchFamily="34" charset="0"/>
                <a:cs typeface="Arial" panose="020B0604020202020204" pitchFamily="34" charset="0"/>
              </a:rPr>
              <a:t>beliebiger</a:t>
            </a:r>
            <a:r>
              <a:rPr lang="de-DE" sz="1600" smtClean="0">
                <a:latin typeface="Arial" panose="020B0604020202020204" pitchFamily="34" charset="0"/>
                <a:cs typeface="Arial" panose="020B0604020202020204" pitchFamily="34" charset="0"/>
              </a:rPr>
              <a:t> Weise miteinander verbinden.</a:t>
            </a:r>
          </a:p>
          <a:p>
            <a:pPr marL="285750" indent="-285750">
              <a:lnSpc>
                <a:spcPct val="150000"/>
              </a:lnSpc>
              <a:buFont typeface="Arial" panose="020B0604020202020204" pitchFamily="34" charset="0"/>
              <a:buChar char="•"/>
            </a:pPr>
            <a:r>
              <a:rPr lang="de-DE" sz="1600" smtClean="0">
                <a:latin typeface="Arial" panose="020B0604020202020204" pitchFamily="34" charset="0"/>
                <a:cs typeface="Arial" panose="020B0604020202020204" pitchFamily="34" charset="0"/>
              </a:rPr>
              <a:t>Die Erstellung eines logischen Datenmodells erfolgt nach einer bestimmten </a:t>
            </a:r>
            <a:r>
              <a:rPr lang="de-DE" sz="1600" u="sng">
                <a:solidFill>
                  <a:srgbClr val="FF0000"/>
                </a:solidFill>
                <a:latin typeface="Arial" panose="020B0604020202020204" pitchFamily="34" charset="0"/>
                <a:cs typeface="Arial" panose="020B0604020202020204" pitchFamily="34" charset="0"/>
              </a:rPr>
              <a:t>Methode</a:t>
            </a:r>
            <a:r>
              <a:rPr lang="de-DE" sz="1600" smtClean="0">
                <a:latin typeface="Arial" panose="020B0604020202020204" pitchFamily="34" charset="0"/>
                <a:cs typeface="Arial" panose="020B0604020202020204" pitchFamily="34" charset="0"/>
              </a:rPr>
              <a:t>.</a:t>
            </a:r>
          </a:p>
          <a:p>
            <a:pPr marL="285750" indent="-285750">
              <a:lnSpc>
                <a:spcPct val="150000"/>
              </a:lnSpc>
              <a:buFont typeface="Arial" panose="020B0604020202020204" pitchFamily="34" charset="0"/>
              <a:buChar char="•"/>
            </a:pPr>
            <a:r>
              <a:rPr lang="de-DE" sz="1600" smtClean="0">
                <a:latin typeface="Arial" panose="020B0604020202020204" pitchFamily="34" charset="0"/>
                <a:cs typeface="Arial" panose="020B0604020202020204" pitchFamily="34" charset="0"/>
              </a:rPr>
              <a:t>„Methode“ bedeutet, dass Sie </a:t>
            </a:r>
            <a:r>
              <a:rPr lang="de-DE" sz="1600" u="sng">
                <a:solidFill>
                  <a:srgbClr val="FF0000"/>
                </a:solidFill>
                <a:latin typeface="Arial" panose="020B0604020202020204" pitchFamily="34" charset="0"/>
                <a:cs typeface="Arial" panose="020B0604020202020204" pitchFamily="34" charset="0"/>
              </a:rPr>
              <a:t>NICHT</a:t>
            </a:r>
            <a:r>
              <a:rPr lang="de-DE" sz="1600" smtClean="0">
                <a:latin typeface="Arial" panose="020B0604020202020204" pitchFamily="34" charset="0"/>
                <a:cs typeface="Arial" panose="020B0604020202020204" pitchFamily="34" charset="0"/>
              </a:rPr>
              <a:t> beliebige Symbole beliebig miteinander verbinden dürfen – sondern nur in einer von der Methode vorgeschriebenen Art und Weise.</a:t>
            </a:r>
          </a:p>
          <a:p>
            <a:pPr marL="285750" indent="-285750">
              <a:lnSpc>
                <a:spcPct val="150000"/>
              </a:lnSpc>
              <a:buFont typeface="Arial" panose="020B0604020202020204" pitchFamily="34" charset="0"/>
              <a:buChar char="•"/>
            </a:pPr>
            <a:r>
              <a:rPr lang="de-DE" sz="1600" smtClean="0">
                <a:latin typeface="Arial" panose="020B0604020202020204" pitchFamily="34" charset="0"/>
                <a:cs typeface="Arial" panose="020B0604020202020204" pitchFamily="34" charset="0"/>
              </a:rPr>
              <a:t>Darum habe ich Ihnen </a:t>
            </a:r>
            <a:r>
              <a:rPr lang="de-DE" sz="1600" u="sng">
                <a:solidFill>
                  <a:srgbClr val="FF0000"/>
                </a:solidFill>
                <a:latin typeface="Arial" panose="020B0604020202020204" pitchFamily="34" charset="0"/>
                <a:cs typeface="Arial" panose="020B0604020202020204" pitchFamily="34" charset="0"/>
              </a:rPr>
              <a:t>Vorlagen</a:t>
            </a:r>
            <a:r>
              <a:rPr lang="de-DE" sz="1600" smtClean="0">
                <a:latin typeface="Arial" panose="020B0604020202020204" pitchFamily="34" charset="0"/>
                <a:cs typeface="Arial" panose="020B0604020202020204" pitchFamily="34" charset="0"/>
              </a:rPr>
              <a:t> für die erforderlichen Symbole vorbereitet.</a:t>
            </a:r>
          </a:p>
        </p:txBody>
      </p:sp>
      <p:sp>
        <p:nvSpPr>
          <p:cNvPr id="4" name="Textfeld 3"/>
          <p:cNvSpPr txBox="1"/>
          <p:nvPr/>
        </p:nvSpPr>
        <p:spPr>
          <a:xfrm>
            <a:off x="7401272" y="6165304"/>
            <a:ext cx="2343655" cy="307777"/>
          </a:xfrm>
          <a:prstGeom prst="rect">
            <a:avLst/>
          </a:prstGeom>
          <a:noFill/>
        </p:spPr>
        <p:txBody>
          <a:bodyPr wrap="none" rtlCol="0">
            <a:spAutoFit/>
          </a:bodyPr>
          <a:lstStyle/>
          <a:p>
            <a:r>
              <a:rPr lang="de-DE" sz="1400" smtClean="0">
                <a:latin typeface="Arial" panose="020B0604020202020204" pitchFamily="34" charset="0"/>
                <a:cs typeface="Arial" panose="020B0604020202020204" pitchFamily="34" charset="0"/>
              </a:rPr>
              <a:t>www.buch.andreasstern.de</a:t>
            </a:r>
            <a:endParaRPr lang="de-DE" sz="14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101680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hteck 197"/>
          <p:cNvSpPr/>
          <p:nvPr/>
        </p:nvSpPr>
        <p:spPr>
          <a:xfrm>
            <a:off x="5698138" y="595270"/>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Mitarbeiter</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(mit_id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30" name="Rechteck 197"/>
          <p:cNvSpPr/>
          <p:nvPr/>
        </p:nvSpPr>
        <p:spPr>
          <a:xfrm>
            <a:off x="3224808" y="811853"/>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Material</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(mat_id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31" name="Rechteck 197"/>
          <p:cNvSpPr/>
          <p:nvPr/>
        </p:nvSpPr>
        <p:spPr>
          <a:xfrm>
            <a:off x="3617649" y="2011300"/>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Kundenauftrag</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(kauf_id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32" name="Rechteck 197"/>
          <p:cNvSpPr/>
          <p:nvPr/>
        </p:nvSpPr>
        <p:spPr>
          <a:xfrm>
            <a:off x="3211691" y="3001045"/>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Kunde</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(kun_id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34" name="Rechteck 197"/>
          <p:cNvSpPr/>
          <p:nvPr/>
        </p:nvSpPr>
        <p:spPr>
          <a:xfrm>
            <a:off x="1077939" y="2724090"/>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Kontakt</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(kon_id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2" name="Titel 1"/>
          <p:cNvSpPr>
            <a:spLocks noGrp="1"/>
          </p:cNvSpPr>
          <p:nvPr>
            <p:ph type="title"/>
          </p:nvPr>
        </p:nvSpPr>
        <p:spPr/>
        <p:txBody>
          <a:bodyPr/>
          <a:lstStyle/>
          <a:p>
            <a:r>
              <a:rPr lang="de-DE" smtClean="0"/>
              <a:t>Exkurs: Entitäten im Vordergrund</a:t>
            </a:r>
            <a:endParaRPr lang="de-DE"/>
          </a:p>
        </p:txBody>
      </p:sp>
      <p:cxnSp>
        <p:nvCxnSpPr>
          <p:cNvPr id="18" name="Gerade Verbindung mit Pfeil 17"/>
          <p:cNvCxnSpPr>
            <a:stCxn id="31" idx="5"/>
            <a:endCxn id="29" idx="15"/>
          </p:cNvCxnSpPr>
          <p:nvPr/>
        </p:nvCxnSpPr>
        <p:spPr>
          <a:xfrm flipV="1">
            <a:off x="4622183" y="1055387"/>
            <a:ext cx="1277199" cy="956229"/>
          </a:xfrm>
          <a:prstGeom prst="straightConnector1">
            <a:avLst/>
          </a:prstGeom>
          <a:ln w="12700">
            <a:solidFill>
              <a:sysClr val="windowText" lastClr="000000"/>
            </a:solidFill>
            <a:headEnd type="diamond"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19" name="Gerade Verbindung mit Pfeil 18"/>
          <p:cNvCxnSpPr>
            <a:stCxn id="32" idx="3"/>
            <a:endCxn id="31" idx="13"/>
          </p:cNvCxnSpPr>
          <p:nvPr/>
        </p:nvCxnSpPr>
        <p:spPr>
          <a:xfrm flipV="1">
            <a:off x="3821141" y="2472143"/>
            <a:ext cx="404156" cy="529218"/>
          </a:xfrm>
          <a:prstGeom prst="straightConnector1">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20" name="Gerade Verbindung mit Pfeil 19"/>
          <p:cNvCxnSpPr>
            <a:stCxn id="32" idx="18"/>
            <a:endCxn id="34" idx="8"/>
          </p:cNvCxnSpPr>
          <p:nvPr/>
        </p:nvCxnSpPr>
        <p:spPr>
          <a:xfrm flipH="1" flipV="1">
            <a:off x="2289546" y="2956601"/>
            <a:ext cx="922205" cy="273904"/>
          </a:xfrm>
          <a:prstGeom prst="straightConnector1">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21" name="Gerade Verbindung mit Pfeil 20"/>
          <p:cNvCxnSpPr>
            <a:stCxn id="30" idx="13"/>
            <a:endCxn id="31" idx="3"/>
          </p:cNvCxnSpPr>
          <p:nvPr/>
        </p:nvCxnSpPr>
        <p:spPr>
          <a:xfrm>
            <a:off x="3832456" y="1272696"/>
            <a:ext cx="394643" cy="738920"/>
          </a:xfrm>
          <a:prstGeom prst="straightConnector1">
            <a:avLst/>
          </a:prstGeom>
          <a:ln w="12700">
            <a:solidFill>
              <a:sysClr val="windowText" lastClr="000000"/>
            </a:solidFill>
            <a:headEnd type="diamond" w="lg" len="lg"/>
            <a:tailEnd type="diamond" w="lg" len="lg"/>
          </a:ln>
        </p:spPr>
        <p:style>
          <a:lnRef idx="1">
            <a:schemeClr val="accent1"/>
          </a:lnRef>
          <a:fillRef idx="0">
            <a:schemeClr val="accent1"/>
          </a:fillRef>
          <a:effectRef idx="0">
            <a:schemeClr val="accent1"/>
          </a:effectRef>
          <a:fontRef idx="minor">
            <a:schemeClr val="tx1"/>
          </a:fontRef>
        </p:style>
      </p:cxnSp>
      <p:sp>
        <p:nvSpPr>
          <p:cNvPr id="35" name="Abgerundete rechteckige Legende 34"/>
          <p:cNvSpPr/>
          <p:nvPr/>
        </p:nvSpPr>
        <p:spPr>
          <a:xfrm>
            <a:off x="198396" y="1483266"/>
            <a:ext cx="3095625" cy="1009441"/>
          </a:xfrm>
          <a:prstGeom prst="wedgeRoundRectCallout">
            <a:avLst>
              <a:gd name="adj1" fmla="val 68090"/>
              <a:gd name="adj2" fmla="val -63941"/>
              <a:gd name="adj3" fmla="val 16667"/>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100" smtClean="0">
                <a:solidFill>
                  <a:schemeClr val="tx1"/>
                </a:solidFill>
                <a:latin typeface="Arial" panose="020B0604020202020204" pitchFamily="34" charset="0"/>
                <a:cs typeface="Arial" panose="020B0604020202020204" pitchFamily="34" charset="0"/>
              </a:rPr>
              <a:t>Hier liegen die Endsymbole der Relationen ÜBER dem Rechteck. Die Ähnlichkeit mit dem „richtigen“ Datenmodell ist aber größer, wenn sie UNTER dem Rechteck liegen.</a:t>
            </a:r>
          </a:p>
          <a:p>
            <a:pPr algn="ctr"/>
            <a:r>
              <a:rPr lang="de-DE" sz="1100" smtClean="0">
                <a:solidFill>
                  <a:schemeClr val="tx1"/>
                </a:solidFill>
                <a:latin typeface="Arial" panose="020B0604020202020204" pitchFamily="34" charset="0"/>
                <a:cs typeface="Arial" panose="020B0604020202020204" pitchFamily="34" charset="0"/>
              </a:rPr>
              <a:t>Daher …</a:t>
            </a:r>
            <a:endParaRPr lang="de-DE" sz="1100">
              <a:solidFill>
                <a:schemeClr val="tx1"/>
              </a:solidFill>
              <a:latin typeface="Arial" panose="020B0604020202020204" pitchFamily="34" charset="0"/>
              <a:cs typeface="Arial" panose="020B0604020202020204" pitchFamily="34" charset="0"/>
            </a:endParaRPr>
          </a:p>
        </p:txBody>
      </p:sp>
      <p:sp>
        <p:nvSpPr>
          <p:cNvPr id="36" name="Abgerundete rechteckige Legende 35"/>
          <p:cNvSpPr/>
          <p:nvPr/>
        </p:nvSpPr>
        <p:spPr>
          <a:xfrm>
            <a:off x="2759066" y="4355509"/>
            <a:ext cx="3095625" cy="1009441"/>
          </a:xfrm>
          <a:prstGeom prst="wedgeRoundRectCallout">
            <a:avLst>
              <a:gd name="adj1" fmla="val 75157"/>
              <a:gd name="adj2" fmla="val -59795"/>
              <a:gd name="adj3" fmla="val 16667"/>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100" smtClean="0">
                <a:solidFill>
                  <a:schemeClr val="tx1"/>
                </a:solidFill>
                <a:latin typeface="Arial" panose="020B0604020202020204" pitchFamily="34" charset="0"/>
                <a:cs typeface="Arial" panose="020B0604020202020204" pitchFamily="34" charset="0"/>
              </a:rPr>
              <a:t>… alle Entitäten markieren und nach einem Rechtsklick im Kontextmenü auswählen:</a:t>
            </a:r>
          </a:p>
          <a:p>
            <a:pPr algn="ctr"/>
            <a:r>
              <a:rPr lang="de-DE" sz="1100" smtClean="0">
                <a:solidFill>
                  <a:schemeClr val="tx1"/>
                </a:solidFill>
                <a:latin typeface="Arial" panose="020B0604020202020204" pitchFamily="34" charset="0"/>
                <a:cs typeface="Arial" panose="020B0604020202020204" pitchFamily="34" charset="0"/>
              </a:rPr>
              <a:t>„In den Vordergrund“ / „In den Vordergrund“</a:t>
            </a:r>
            <a:endParaRPr lang="de-DE" sz="1100">
              <a:solidFill>
                <a:schemeClr val="tx1"/>
              </a:solidFill>
              <a:latin typeface="Arial" panose="020B0604020202020204" pitchFamily="34" charset="0"/>
              <a:cs typeface="Arial" panose="020B0604020202020204" pitchFamily="34" charset="0"/>
            </a:endParaRPr>
          </a:p>
        </p:txBody>
      </p:sp>
      <p:cxnSp>
        <p:nvCxnSpPr>
          <p:cNvPr id="42" name="Gerade Verbindung mit Pfeil 41"/>
          <p:cNvCxnSpPr>
            <a:stCxn id="39" idx="5"/>
            <a:endCxn id="37" idx="15"/>
          </p:cNvCxnSpPr>
          <p:nvPr/>
        </p:nvCxnSpPr>
        <p:spPr>
          <a:xfrm flipV="1">
            <a:off x="7409839" y="3972552"/>
            <a:ext cx="1277199" cy="956229"/>
          </a:xfrm>
          <a:prstGeom prst="straightConnector1">
            <a:avLst/>
          </a:prstGeom>
          <a:ln w="12700">
            <a:solidFill>
              <a:sysClr val="windowText" lastClr="000000"/>
            </a:solidFill>
            <a:headEnd type="diamond"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43" name="Gerade Verbindung mit Pfeil 42"/>
          <p:cNvCxnSpPr>
            <a:stCxn id="40" idx="3"/>
            <a:endCxn id="39" idx="13"/>
          </p:cNvCxnSpPr>
          <p:nvPr/>
        </p:nvCxnSpPr>
        <p:spPr>
          <a:xfrm flipV="1">
            <a:off x="6608797" y="5389308"/>
            <a:ext cx="404156" cy="529218"/>
          </a:xfrm>
          <a:prstGeom prst="straightConnector1">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44" name="Gerade Verbindung mit Pfeil 43"/>
          <p:cNvCxnSpPr>
            <a:stCxn id="40" idx="18"/>
            <a:endCxn id="41" idx="8"/>
          </p:cNvCxnSpPr>
          <p:nvPr/>
        </p:nvCxnSpPr>
        <p:spPr>
          <a:xfrm flipH="1" flipV="1">
            <a:off x="5077202" y="5873766"/>
            <a:ext cx="922205" cy="273904"/>
          </a:xfrm>
          <a:prstGeom prst="straightConnector1">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45" name="Gerade Verbindung mit Pfeil 44"/>
          <p:cNvCxnSpPr>
            <a:stCxn id="38" idx="13"/>
            <a:endCxn id="39" idx="3"/>
          </p:cNvCxnSpPr>
          <p:nvPr/>
        </p:nvCxnSpPr>
        <p:spPr>
          <a:xfrm>
            <a:off x="6620112" y="4189861"/>
            <a:ext cx="394643" cy="738920"/>
          </a:xfrm>
          <a:prstGeom prst="straightConnector1">
            <a:avLst/>
          </a:prstGeom>
          <a:ln w="12700">
            <a:solidFill>
              <a:sysClr val="windowText" lastClr="000000"/>
            </a:solidFill>
            <a:headEnd type="diamond" w="lg" len="lg"/>
            <a:tailEnd type="diamond" w="lg" len="lg"/>
          </a:ln>
        </p:spPr>
        <p:style>
          <a:lnRef idx="1">
            <a:schemeClr val="accent1"/>
          </a:lnRef>
          <a:fillRef idx="0">
            <a:schemeClr val="accent1"/>
          </a:fillRef>
          <a:effectRef idx="0">
            <a:schemeClr val="accent1"/>
          </a:effectRef>
          <a:fontRef idx="minor">
            <a:schemeClr val="tx1"/>
          </a:fontRef>
        </p:style>
      </p:cxnSp>
      <p:sp>
        <p:nvSpPr>
          <p:cNvPr id="37" name="Rechteck 197"/>
          <p:cNvSpPr/>
          <p:nvPr/>
        </p:nvSpPr>
        <p:spPr>
          <a:xfrm>
            <a:off x="8485794" y="3512435"/>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Mitarbeiter</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(mit_id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38" name="Rechteck 197"/>
          <p:cNvSpPr/>
          <p:nvPr/>
        </p:nvSpPr>
        <p:spPr>
          <a:xfrm>
            <a:off x="6012464" y="3729018"/>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Material</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(mat_id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39" name="Rechteck 197"/>
          <p:cNvSpPr/>
          <p:nvPr/>
        </p:nvSpPr>
        <p:spPr>
          <a:xfrm>
            <a:off x="6405305" y="4928465"/>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Kundenauftrag</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(kauf_id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40" name="Rechteck 197"/>
          <p:cNvSpPr/>
          <p:nvPr/>
        </p:nvSpPr>
        <p:spPr>
          <a:xfrm>
            <a:off x="5999347" y="5918210"/>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Kunde</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(kun_id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41" name="Rechteck 197"/>
          <p:cNvSpPr/>
          <p:nvPr/>
        </p:nvSpPr>
        <p:spPr>
          <a:xfrm>
            <a:off x="3865595" y="5641255"/>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Kontakt</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(kon_id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581650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0" name="Gerade Verbindung mit Pfeil 29"/>
          <p:cNvCxnSpPr>
            <a:stCxn id="97" idx="5"/>
            <a:endCxn id="95" idx="15"/>
          </p:cNvCxnSpPr>
          <p:nvPr/>
        </p:nvCxnSpPr>
        <p:spPr>
          <a:xfrm flipV="1">
            <a:off x="5108193" y="2827038"/>
            <a:ext cx="107365" cy="470828"/>
          </a:xfrm>
          <a:prstGeom prst="straightConnector1">
            <a:avLst/>
          </a:prstGeom>
          <a:ln w="12700">
            <a:solidFill>
              <a:sysClr val="windowText" lastClr="000000"/>
            </a:solidFill>
            <a:headEnd type="diamond"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13" name="Gerade Verbindung mit Pfeil 12"/>
          <p:cNvCxnSpPr>
            <a:stCxn id="98" idx="3"/>
            <a:endCxn id="97" idx="13"/>
          </p:cNvCxnSpPr>
          <p:nvPr/>
        </p:nvCxnSpPr>
        <p:spPr>
          <a:xfrm>
            <a:off x="2284213" y="3297866"/>
            <a:ext cx="2427094" cy="460527"/>
          </a:xfrm>
          <a:prstGeom prst="straightConnector1">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46" name="Gerade Verbindung mit Pfeil 45"/>
          <p:cNvCxnSpPr>
            <a:stCxn id="98" idx="18"/>
            <a:endCxn id="99" idx="8"/>
          </p:cNvCxnSpPr>
          <p:nvPr/>
        </p:nvCxnSpPr>
        <p:spPr>
          <a:xfrm flipV="1">
            <a:off x="1674823" y="2599432"/>
            <a:ext cx="1215023" cy="927578"/>
          </a:xfrm>
          <a:prstGeom prst="straightConnector1">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147" name="Gerade Verbindung mit Pfeil 146"/>
          <p:cNvCxnSpPr>
            <a:stCxn id="96" idx="13"/>
            <a:endCxn id="97" idx="3"/>
          </p:cNvCxnSpPr>
          <p:nvPr/>
        </p:nvCxnSpPr>
        <p:spPr>
          <a:xfrm>
            <a:off x="3942576" y="2826072"/>
            <a:ext cx="770533" cy="471794"/>
          </a:xfrm>
          <a:prstGeom prst="straightConnector1">
            <a:avLst/>
          </a:prstGeom>
          <a:ln w="12700">
            <a:solidFill>
              <a:sysClr val="windowText" lastClr="000000"/>
            </a:solidFill>
            <a:headEnd type="diamond" w="lg" len="lg"/>
            <a:tailEnd type="diamond" w="lg" len="lg"/>
          </a:ln>
        </p:spPr>
        <p:style>
          <a:lnRef idx="1">
            <a:schemeClr val="accent1"/>
          </a:lnRef>
          <a:fillRef idx="0">
            <a:schemeClr val="accent1"/>
          </a:fillRef>
          <a:effectRef idx="0">
            <a:schemeClr val="accent1"/>
          </a:effectRef>
          <a:fontRef idx="minor">
            <a:schemeClr val="tx1"/>
          </a:fontRef>
        </p:style>
      </p:cxnSp>
      <p:sp>
        <p:nvSpPr>
          <p:cNvPr id="2" name="Titel 1"/>
          <p:cNvSpPr>
            <a:spLocks noGrp="1"/>
          </p:cNvSpPr>
          <p:nvPr>
            <p:ph type="title"/>
          </p:nvPr>
        </p:nvSpPr>
        <p:spPr/>
        <p:txBody>
          <a:bodyPr/>
          <a:lstStyle/>
          <a:p>
            <a:r>
              <a:rPr lang="de-DE"/>
              <a:t>Datenmodell „Firma“ (Schritt </a:t>
            </a:r>
            <a:r>
              <a:rPr lang="de-DE" smtClean="0"/>
              <a:t>4: Entitäten ausrichten)</a:t>
            </a:r>
            <a:endParaRPr lang="de-DE"/>
          </a:p>
        </p:txBody>
      </p:sp>
      <p:sp>
        <p:nvSpPr>
          <p:cNvPr id="95" name="Rechteck 197"/>
          <p:cNvSpPr/>
          <p:nvPr/>
        </p:nvSpPr>
        <p:spPr>
          <a:xfrm>
            <a:off x="5014314" y="2366921"/>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Mitarbeiter</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(mit_id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96" name="Rechteck 197"/>
          <p:cNvSpPr/>
          <p:nvPr/>
        </p:nvSpPr>
        <p:spPr>
          <a:xfrm>
            <a:off x="3334928" y="2365229"/>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Material</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(mat_id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97" name="Rechteck 197"/>
          <p:cNvSpPr/>
          <p:nvPr/>
        </p:nvSpPr>
        <p:spPr>
          <a:xfrm>
            <a:off x="4103659" y="3297550"/>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Kundenauftrag</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(kauf_id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98" name="Rechteck 197"/>
          <p:cNvSpPr/>
          <p:nvPr/>
        </p:nvSpPr>
        <p:spPr>
          <a:xfrm>
            <a:off x="1674763" y="3297550"/>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Kunde</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(kun_id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99" name="Rechteck 197"/>
          <p:cNvSpPr/>
          <p:nvPr/>
        </p:nvSpPr>
        <p:spPr>
          <a:xfrm>
            <a:off x="1678239" y="2366921"/>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Kontakt</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(kon_id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cxnSp>
        <p:nvCxnSpPr>
          <p:cNvPr id="19" name="Gewinkelte Verbindung 18"/>
          <p:cNvCxnSpPr/>
          <p:nvPr/>
        </p:nvCxnSpPr>
        <p:spPr>
          <a:xfrm>
            <a:off x="8337376" y="5059226"/>
            <a:ext cx="1329086" cy="962062"/>
          </a:xfrm>
          <a:prstGeom prst="bentConnector3">
            <a:avLst/>
          </a:prstGeom>
          <a:ln w="12700">
            <a:solidFill>
              <a:sysClr val="windowText" lastClr="000000"/>
            </a:solidFill>
            <a:headEnd type="diamond"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20" name="Gewinkelte Verbindung 19"/>
          <p:cNvCxnSpPr/>
          <p:nvPr/>
        </p:nvCxnSpPr>
        <p:spPr>
          <a:xfrm>
            <a:off x="8337477" y="3456407"/>
            <a:ext cx="1251356" cy="887296"/>
          </a:xfrm>
          <a:prstGeom prst="bentConnector3">
            <a:avLst>
              <a:gd name="adj1" fmla="val 50000"/>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21" name="Gerade Verbindung mit Pfeil 20"/>
          <p:cNvCxnSpPr/>
          <p:nvPr/>
        </p:nvCxnSpPr>
        <p:spPr>
          <a:xfrm flipH="1">
            <a:off x="8337477" y="3162410"/>
            <a:ext cx="1225484" cy="0"/>
          </a:xfrm>
          <a:prstGeom prst="straightConnector1">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22" name="Gerade Verbindung mit Pfeil 21"/>
          <p:cNvCxnSpPr/>
          <p:nvPr/>
        </p:nvCxnSpPr>
        <p:spPr>
          <a:xfrm>
            <a:off x="8363248" y="2766484"/>
            <a:ext cx="1225585" cy="0"/>
          </a:xfrm>
          <a:prstGeom prst="straightConnector1">
            <a:avLst/>
          </a:prstGeom>
          <a:ln w="12700">
            <a:solidFill>
              <a:sysClr val="windowText" lastClr="000000"/>
            </a:solidFill>
            <a:headEnd type="diamond" w="lg" len="lg"/>
            <a:tailEnd type="diamond" w="lg" len="lg"/>
          </a:ln>
        </p:spPr>
        <p:style>
          <a:lnRef idx="1">
            <a:schemeClr val="accent1"/>
          </a:lnRef>
          <a:fillRef idx="0">
            <a:schemeClr val="accent1"/>
          </a:fillRef>
          <a:effectRef idx="0">
            <a:schemeClr val="accent1"/>
          </a:effectRef>
          <a:fontRef idx="minor">
            <a:schemeClr val="tx1"/>
          </a:fontRef>
        </p:style>
      </p:cxnSp>
      <p:sp>
        <p:nvSpPr>
          <p:cNvPr id="23" name="Textfeld 22"/>
          <p:cNvSpPr txBox="1"/>
          <p:nvPr/>
        </p:nvSpPr>
        <p:spPr>
          <a:xfrm>
            <a:off x="8571353" y="5299719"/>
            <a:ext cx="861134" cy="400110"/>
          </a:xfrm>
          <a:prstGeom prst="rect">
            <a:avLst/>
          </a:prstGeom>
          <a:solidFill>
            <a:schemeClr val="bg1"/>
          </a:solidFill>
        </p:spPr>
        <p:txBody>
          <a:bodyPr wrap="none" rtlCol="0">
            <a:spAutoFit/>
          </a:bodyPr>
          <a:lstStyle/>
          <a:p>
            <a:pPr algn="ctr"/>
            <a:r>
              <a:rPr lang="de-DE" sz="1000" dirty="0" smtClean="0">
                <a:latin typeface="Arial" panose="020B0604020202020204" pitchFamily="34" charset="0"/>
                <a:cs typeface="Arial" panose="020B0604020202020204" pitchFamily="34" charset="0"/>
              </a:rPr>
              <a:t>Wie viel(e)?</a:t>
            </a:r>
          </a:p>
          <a:p>
            <a:pPr algn="ctr"/>
            <a:r>
              <a:rPr lang="de-DE" sz="1000" dirty="0" smtClean="0">
                <a:latin typeface="Arial" panose="020B0604020202020204" pitchFamily="34" charset="0"/>
                <a:cs typeface="Arial" panose="020B0604020202020204" pitchFamily="34" charset="0"/>
              </a:rPr>
              <a:t>Wann?</a:t>
            </a:r>
            <a:endParaRPr lang="de-DE" sz="1000" dirty="0">
              <a:latin typeface="Arial" panose="020B0604020202020204" pitchFamily="34" charset="0"/>
              <a:cs typeface="Arial" panose="020B0604020202020204" pitchFamily="34" charset="0"/>
            </a:endParaRPr>
          </a:p>
        </p:txBody>
      </p:sp>
      <p:sp>
        <p:nvSpPr>
          <p:cNvPr id="24" name="Textfeld 23"/>
          <p:cNvSpPr txBox="1"/>
          <p:nvPr/>
        </p:nvSpPr>
        <p:spPr>
          <a:xfrm>
            <a:off x="8571352" y="2634069"/>
            <a:ext cx="861134" cy="400110"/>
          </a:xfrm>
          <a:prstGeom prst="rect">
            <a:avLst/>
          </a:prstGeom>
          <a:solidFill>
            <a:schemeClr val="bg1"/>
          </a:solidFill>
        </p:spPr>
        <p:txBody>
          <a:bodyPr wrap="none" rtlCol="0">
            <a:spAutoFit/>
          </a:bodyPr>
          <a:lstStyle/>
          <a:p>
            <a:pPr algn="ctr"/>
            <a:r>
              <a:rPr lang="de-DE" sz="1000" dirty="0">
                <a:latin typeface="Arial" panose="020B0604020202020204" pitchFamily="34" charset="0"/>
                <a:cs typeface="Arial" panose="020B0604020202020204" pitchFamily="34" charset="0"/>
              </a:rPr>
              <a:t>W</a:t>
            </a:r>
            <a:r>
              <a:rPr lang="de-DE" sz="1000" dirty="0" smtClean="0">
                <a:latin typeface="Arial" panose="020B0604020202020204" pitchFamily="34" charset="0"/>
                <a:cs typeface="Arial" panose="020B0604020202020204" pitchFamily="34" charset="0"/>
              </a:rPr>
              <a:t>ie viel(e)?</a:t>
            </a:r>
          </a:p>
          <a:p>
            <a:pPr algn="ctr"/>
            <a:r>
              <a:rPr lang="de-DE" sz="1000" dirty="0" smtClean="0">
                <a:latin typeface="Arial" panose="020B0604020202020204" pitchFamily="34" charset="0"/>
                <a:cs typeface="Arial" panose="020B0604020202020204" pitchFamily="34" charset="0"/>
              </a:rPr>
              <a:t>Wann?</a:t>
            </a:r>
            <a:endParaRPr lang="de-DE" sz="1000" dirty="0">
              <a:latin typeface="Arial" panose="020B0604020202020204" pitchFamily="34" charset="0"/>
              <a:cs typeface="Arial" panose="020B0604020202020204" pitchFamily="34" charset="0"/>
            </a:endParaRPr>
          </a:p>
        </p:txBody>
      </p:sp>
      <p:sp>
        <p:nvSpPr>
          <p:cNvPr id="25" name="Rechteck 197"/>
          <p:cNvSpPr/>
          <p:nvPr/>
        </p:nvSpPr>
        <p:spPr>
          <a:xfrm>
            <a:off x="8337376" y="1651075"/>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Entitätsname</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(xxx_id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cxnSp>
        <p:nvCxnSpPr>
          <p:cNvPr id="26" name="Gerader Verbinder 25"/>
          <p:cNvCxnSpPr/>
          <p:nvPr/>
        </p:nvCxnSpPr>
        <p:spPr>
          <a:xfrm flipH="1">
            <a:off x="7905328" y="692696"/>
            <a:ext cx="72008" cy="56808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Textfeld 26"/>
          <p:cNvSpPr txBox="1"/>
          <p:nvPr/>
        </p:nvSpPr>
        <p:spPr>
          <a:xfrm>
            <a:off x="8052511" y="642174"/>
            <a:ext cx="1653017" cy="338554"/>
          </a:xfrm>
          <a:prstGeom prst="rect">
            <a:avLst/>
          </a:prstGeom>
          <a:noFill/>
        </p:spPr>
        <p:txBody>
          <a:bodyPr wrap="none" rtlCol="0">
            <a:spAutoFit/>
          </a:bodyPr>
          <a:lstStyle/>
          <a:p>
            <a:r>
              <a:rPr lang="de-DE" sz="1600" i="1" smtClean="0">
                <a:latin typeface="Arial" panose="020B0604020202020204" pitchFamily="34" charset="0"/>
                <a:cs typeface="Arial" panose="020B0604020202020204" pitchFamily="34" charset="0"/>
              </a:rPr>
              <a:t>Symbolvorlagen</a:t>
            </a:r>
            <a:endParaRPr lang="de-DE" sz="1600" i="1">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679865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Exkurs: Objekte ausrichten</a:t>
            </a:r>
            <a:endParaRPr lang="de-DE"/>
          </a:p>
        </p:txBody>
      </p:sp>
      <p:sp>
        <p:nvSpPr>
          <p:cNvPr id="3" name="Textfeld 2"/>
          <p:cNvSpPr txBox="1"/>
          <p:nvPr/>
        </p:nvSpPr>
        <p:spPr>
          <a:xfrm>
            <a:off x="194476" y="535290"/>
            <a:ext cx="7340471" cy="5632311"/>
          </a:xfrm>
          <a:prstGeom prst="rect">
            <a:avLst/>
          </a:prstGeom>
          <a:noFill/>
        </p:spPr>
        <p:txBody>
          <a:bodyPr wrap="none" rtlCol="0">
            <a:spAutoFit/>
          </a:bodyPr>
          <a:lstStyle/>
          <a:p>
            <a:r>
              <a:rPr lang="de-DE" smtClean="0">
                <a:latin typeface="Arial" panose="020B0604020202020204" pitchFamily="34" charset="0"/>
                <a:cs typeface="Arial" panose="020B0604020202020204" pitchFamily="34" charset="0"/>
              </a:rPr>
              <a:t>Für die Ausrichtung von Objekten gibt es mehrere Möglichkeiten:</a:t>
            </a:r>
          </a:p>
          <a:p>
            <a:pPr marL="342900" indent="-342900">
              <a:buFont typeface="+mj-lt"/>
              <a:buAutoNum type="arabicPeriod"/>
            </a:pPr>
            <a:r>
              <a:rPr lang="de-DE" u="sng" smtClean="0">
                <a:latin typeface="Arial" panose="020B0604020202020204" pitchFamily="34" charset="0"/>
                <a:cs typeface="Arial" panose="020B0604020202020204" pitchFamily="34" charset="0"/>
              </a:rPr>
              <a:t>mit den Maus</a:t>
            </a:r>
          </a:p>
          <a:p>
            <a:pPr marL="800100" lvl="1" indent="-342900">
              <a:buFont typeface="Arial" panose="020B0604020202020204" pitchFamily="34" charset="0"/>
              <a:buChar char="•"/>
            </a:pPr>
            <a:r>
              <a:rPr lang="de-DE" smtClean="0">
                <a:latin typeface="Arial" panose="020B0604020202020204" pitchFamily="34" charset="0"/>
                <a:cs typeface="Arial" panose="020B0604020202020204" pitchFamily="34" charset="0"/>
              </a:rPr>
              <a:t>dabei werden „intelligente Führungslinien“ angezeigt, </a:t>
            </a:r>
            <a:br>
              <a:rPr lang="de-DE" smtClean="0">
                <a:latin typeface="Arial" panose="020B0604020202020204" pitchFamily="34" charset="0"/>
                <a:cs typeface="Arial" panose="020B0604020202020204" pitchFamily="34" charset="0"/>
              </a:rPr>
            </a:br>
            <a:r>
              <a:rPr lang="de-DE" smtClean="0">
                <a:latin typeface="Arial" panose="020B0604020202020204" pitchFamily="34" charset="0"/>
                <a:cs typeface="Arial" panose="020B0604020202020204" pitchFamily="34" charset="0"/>
              </a:rPr>
              <a:t>die eine präzise Ausrichtung unterstützen</a:t>
            </a:r>
            <a:endParaRPr lang="de-DE">
              <a:latin typeface="Arial" panose="020B0604020202020204" pitchFamily="34" charset="0"/>
              <a:cs typeface="Arial" panose="020B0604020202020204" pitchFamily="34" charset="0"/>
            </a:endParaRPr>
          </a:p>
          <a:p>
            <a:pPr marL="342900" indent="-342900">
              <a:buFont typeface="+mj-lt"/>
              <a:buAutoNum type="arabicPeriod"/>
            </a:pPr>
            <a:endParaRPr lang="de-DE" smtClean="0">
              <a:latin typeface="Arial" panose="020B0604020202020204" pitchFamily="34" charset="0"/>
              <a:cs typeface="Arial" panose="020B0604020202020204" pitchFamily="34" charset="0"/>
            </a:endParaRPr>
          </a:p>
          <a:p>
            <a:pPr marL="342900" indent="-342900">
              <a:buFont typeface="+mj-lt"/>
              <a:buAutoNum type="arabicPeriod"/>
            </a:pPr>
            <a:r>
              <a:rPr lang="de-DE" u="sng" smtClean="0">
                <a:latin typeface="Arial" panose="020B0604020202020204" pitchFamily="34" charset="0"/>
                <a:cs typeface="Arial" panose="020B0604020202020204" pitchFamily="34" charset="0"/>
              </a:rPr>
              <a:t>mit der Tastatur</a:t>
            </a:r>
          </a:p>
          <a:p>
            <a:pPr marL="800100" lvl="1" indent="-342900">
              <a:buFont typeface="Arial" panose="020B0604020202020204" pitchFamily="34" charset="0"/>
              <a:buChar char="•"/>
            </a:pPr>
            <a:r>
              <a:rPr lang="de-DE" smtClean="0">
                <a:latin typeface="Arial" panose="020B0604020202020204" pitchFamily="34" charset="0"/>
                <a:cs typeface="Arial" panose="020B0604020202020204" pitchFamily="34" charset="0"/>
              </a:rPr>
              <a:t>dazu müssen Sie ein Objekt anklicken und es mit den</a:t>
            </a:r>
            <a:br>
              <a:rPr lang="de-DE" smtClean="0">
                <a:latin typeface="Arial" panose="020B0604020202020204" pitchFamily="34" charset="0"/>
                <a:cs typeface="Arial" panose="020B0604020202020204" pitchFamily="34" charset="0"/>
              </a:rPr>
            </a:br>
            <a:r>
              <a:rPr lang="de-DE" smtClean="0">
                <a:latin typeface="Arial" panose="020B0604020202020204" pitchFamily="34" charset="0"/>
                <a:cs typeface="Arial" panose="020B0604020202020204" pitchFamily="34" charset="0"/>
              </a:rPr>
              <a:t>Pfeiltasen bewegen</a:t>
            </a:r>
          </a:p>
          <a:p>
            <a:pPr marL="800100" lvl="1" indent="-342900">
              <a:buFont typeface="Arial" panose="020B0604020202020204" pitchFamily="34" charset="0"/>
              <a:buChar char="•"/>
            </a:pPr>
            <a:r>
              <a:rPr lang="de-DE" smtClean="0">
                <a:latin typeface="Arial" panose="020B0604020202020204" pitchFamily="34" charset="0"/>
                <a:cs typeface="Arial" panose="020B0604020202020204" pitchFamily="34" charset="0"/>
              </a:rPr>
              <a:t>wie weit es sich mit jedem Tastendruck bewegt, hängt von</a:t>
            </a:r>
            <a:br>
              <a:rPr lang="de-DE" smtClean="0">
                <a:latin typeface="Arial" panose="020B0604020202020204" pitchFamily="34" charset="0"/>
                <a:cs typeface="Arial" panose="020B0604020202020204" pitchFamily="34" charset="0"/>
              </a:rPr>
            </a:br>
            <a:r>
              <a:rPr lang="de-DE" smtClean="0">
                <a:latin typeface="Arial" panose="020B0604020202020204" pitchFamily="34" charset="0"/>
                <a:cs typeface="Arial" panose="020B0604020202020204" pitchFamily="34" charset="0"/>
              </a:rPr>
              <a:t>der Einstellung unter Ansicht / Anzeigen ab:</a:t>
            </a:r>
          </a:p>
          <a:p>
            <a:pPr marL="800100" lvl="1" indent="-342900">
              <a:buFont typeface="Arial" panose="020B0604020202020204" pitchFamily="34" charset="0"/>
              <a:buChar char="•"/>
            </a:pPr>
            <a:r>
              <a:rPr lang="de-DE" smtClean="0">
                <a:latin typeface="Arial" panose="020B0604020202020204" pitchFamily="34" charset="0"/>
                <a:cs typeface="Arial" panose="020B0604020202020204" pitchFamily="34" charset="0"/>
              </a:rPr>
              <a:t>Wenn Sie das Objekt trotz der Ausrichtung am Raster</a:t>
            </a:r>
            <a:br>
              <a:rPr lang="de-DE" smtClean="0">
                <a:latin typeface="Arial" panose="020B0604020202020204" pitchFamily="34" charset="0"/>
                <a:cs typeface="Arial" panose="020B0604020202020204" pitchFamily="34" charset="0"/>
              </a:rPr>
            </a:br>
            <a:r>
              <a:rPr lang="de-DE" smtClean="0">
                <a:latin typeface="Arial" panose="020B0604020202020204" pitchFamily="34" charset="0"/>
                <a:cs typeface="Arial" panose="020B0604020202020204" pitchFamily="34" charset="0"/>
              </a:rPr>
              <a:t>nur pixelweise bewegen wollen, müssen Sie zusätzlich zu den</a:t>
            </a:r>
            <a:br>
              <a:rPr lang="de-DE" smtClean="0">
                <a:latin typeface="Arial" panose="020B0604020202020204" pitchFamily="34" charset="0"/>
                <a:cs typeface="Arial" panose="020B0604020202020204" pitchFamily="34" charset="0"/>
              </a:rPr>
            </a:br>
            <a:r>
              <a:rPr lang="de-DE" smtClean="0">
                <a:latin typeface="Arial" panose="020B0604020202020204" pitchFamily="34" charset="0"/>
                <a:cs typeface="Arial" panose="020B0604020202020204" pitchFamily="34" charset="0"/>
              </a:rPr>
              <a:t>Pfeiltasten die Strg-Taste gedrückt halten!</a:t>
            </a:r>
            <a:endParaRPr lang="de-DE">
              <a:latin typeface="Arial" panose="020B0604020202020204" pitchFamily="34" charset="0"/>
              <a:cs typeface="Arial" panose="020B0604020202020204" pitchFamily="34" charset="0"/>
            </a:endParaRPr>
          </a:p>
          <a:p>
            <a:pPr marL="342900" indent="-342900">
              <a:buFont typeface="+mj-lt"/>
              <a:buAutoNum type="arabicPeriod"/>
            </a:pPr>
            <a:endParaRPr lang="de-DE" smtClean="0">
              <a:latin typeface="Arial" panose="020B0604020202020204" pitchFamily="34" charset="0"/>
              <a:cs typeface="Arial" panose="020B0604020202020204" pitchFamily="34" charset="0"/>
            </a:endParaRPr>
          </a:p>
          <a:p>
            <a:pPr marL="342900" indent="-342900">
              <a:buFont typeface="+mj-lt"/>
              <a:buAutoNum type="arabicPeriod"/>
            </a:pPr>
            <a:r>
              <a:rPr lang="de-DE" u="sng" smtClean="0">
                <a:latin typeface="Arial" panose="020B0604020202020204" pitchFamily="34" charset="0"/>
                <a:cs typeface="Arial" panose="020B0604020202020204" pitchFamily="34" charset="0"/>
              </a:rPr>
              <a:t>automatisch</a:t>
            </a:r>
          </a:p>
          <a:p>
            <a:pPr marL="800100" lvl="1" indent="-342900">
              <a:buFont typeface="Arial" panose="020B0604020202020204" pitchFamily="34" charset="0"/>
              <a:buChar char="•"/>
            </a:pPr>
            <a:r>
              <a:rPr lang="de-DE" smtClean="0">
                <a:latin typeface="Arial" panose="020B0604020202020204" pitchFamily="34" charset="0"/>
                <a:cs typeface="Arial" panose="020B0604020202020204" pitchFamily="34" charset="0"/>
              </a:rPr>
              <a:t>dazu müssen Sie mehrere Objekte mit</a:t>
            </a:r>
            <a:br>
              <a:rPr lang="de-DE" smtClean="0">
                <a:latin typeface="Arial" panose="020B0604020202020204" pitchFamily="34" charset="0"/>
                <a:cs typeface="Arial" panose="020B0604020202020204" pitchFamily="34" charset="0"/>
              </a:rPr>
            </a:br>
            <a:r>
              <a:rPr lang="de-DE" smtClean="0">
                <a:latin typeface="Arial" panose="020B0604020202020204" pitchFamily="34" charset="0"/>
                <a:cs typeface="Arial" panose="020B0604020202020204" pitchFamily="34" charset="0"/>
              </a:rPr>
              <a:t>der Maus markieren und einen Eintrag aus</a:t>
            </a:r>
            <a:br>
              <a:rPr lang="de-DE" smtClean="0">
                <a:latin typeface="Arial" panose="020B0604020202020204" pitchFamily="34" charset="0"/>
                <a:cs typeface="Arial" panose="020B0604020202020204" pitchFamily="34" charset="0"/>
              </a:rPr>
            </a:br>
            <a:r>
              <a:rPr lang="de-DE" smtClean="0">
                <a:latin typeface="Arial" panose="020B0604020202020204" pitchFamily="34" charset="0"/>
                <a:cs typeface="Arial" panose="020B0604020202020204" pitchFamily="34" charset="0"/>
              </a:rPr>
              <a:t>dem Menü</a:t>
            </a:r>
            <a:br>
              <a:rPr lang="de-DE" smtClean="0">
                <a:latin typeface="Arial" panose="020B0604020202020204" pitchFamily="34" charset="0"/>
                <a:cs typeface="Arial" panose="020B0604020202020204" pitchFamily="34" charset="0"/>
              </a:rPr>
            </a:br>
            <a:r>
              <a:rPr lang="de-DE" smtClean="0">
                <a:latin typeface="Arial" panose="020B0604020202020204" pitchFamily="34" charset="0"/>
                <a:cs typeface="Arial" panose="020B0604020202020204" pitchFamily="34" charset="0"/>
              </a:rPr>
              <a:t>Start / Zeichnung / Anordnen / Ausrichten</a:t>
            </a:r>
            <a:br>
              <a:rPr lang="de-DE" smtClean="0">
                <a:latin typeface="Arial" panose="020B0604020202020204" pitchFamily="34" charset="0"/>
                <a:cs typeface="Arial" panose="020B0604020202020204" pitchFamily="34" charset="0"/>
              </a:rPr>
            </a:br>
            <a:r>
              <a:rPr lang="de-DE" smtClean="0">
                <a:latin typeface="Arial" panose="020B0604020202020204" pitchFamily="34" charset="0"/>
                <a:cs typeface="Arial" panose="020B0604020202020204" pitchFamily="34" charset="0"/>
              </a:rPr>
              <a:t>wählen</a:t>
            </a:r>
          </a:p>
        </p:txBody>
      </p:sp>
      <p:pic>
        <p:nvPicPr>
          <p:cNvPr id="4" name="Grafik 3"/>
          <p:cNvPicPr>
            <a:picLocks noChangeAspect="1"/>
          </p:cNvPicPr>
          <p:nvPr/>
        </p:nvPicPr>
        <p:blipFill>
          <a:blip r:embed="rId2"/>
          <a:stretch>
            <a:fillRect/>
          </a:stretch>
        </p:blipFill>
        <p:spPr>
          <a:xfrm>
            <a:off x="7648921" y="523032"/>
            <a:ext cx="1647825" cy="1847850"/>
          </a:xfrm>
          <a:prstGeom prst="rect">
            <a:avLst/>
          </a:prstGeom>
        </p:spPr>
      </p:pic>
      <p:pic>
        <p:nvPicPr>
          <p:cNvPr id="5" name="Grafik 4"/>
          <p:cNvPicPr>
            <a:picLocks noChangeAspect="1"/>
          </p:cNvPicPr>
          <p:nvPr/>
        </p:nvPicPr>
        <p:blipFill>
          <a:blip r:embed="rId3"/>
          <a:stretch>
            <a:fillRect/>
          </a:stretch>
        </p:blipFill>
        <p:spPr>
          <a:xfrm>
            <a:off x="7554524" y="2713360"/>
            <a:ext cx="2143125" cy="1238250"/>
          </a:xfrm>
          <a:prstGeom prst="rect">
            <a:avLst/>
          </a:prstGeom>
        </p:spPr>
      </p:pic>
      <p:sp>
        <p:nvSpPr>
          <p:cNvPr id="6" name="Ellipse 5"/>
          <p:cNvSpPr/>
          <p:nvPr/>
        </p:nvSpPr>
        <p:spPr>
          <a:xfrm>
            <a:off x="8858549" y="3577456"/>
            <a:ext cx="457404" cy="374154"/>
          </a:xfrm>
          <a:prstGeom prst="ellipse">
            <a:avLst/>
          </a:prstGeom>
          <a:noFill/>
          <a:ln w="3810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7" name="Grafik 6"/>
          <p:cNvPicPr>
            <a:picLocks noChangeAspect="1"/>
          </p:cNvPicPr>
          <p:nvPr/>
        </p:nvPicPr>
        <p:blipFill>
          <a:blip r:embed="rId4"/>
          <a:stretch>
            <a:fillRect/>
          </a:stretch>
        </p:blipFill>
        <p:spPr>
          <a:xfrm>
            <a:off x="5438918" y="4077072"/>
            <a:ext cx="3743325" cy="2371725"/>
          </a:xfrm>
          <a:prstGeom prst="rect">
            <a:avLst/>
          </a:prstGeom>
        </p:spPr>
      </p:pic>
      <p:cxnSp>
        <p:nvCxnSpPr>
          <p:cNvPr id="9" name="Gerade Verbindung mit Pfeil 8"/>
          <p:cNvCxnSpPr>
            <a:stCxn id="6" idx="3"/>
          </p:cNvCxnSpPr>
          <p:nvPr/>
        </p:nvCxnSpPr>
        <p:spPr>
          <a:xfrm flipH="1">
            <a:off x="8138469" y="3896816"/>
            <a:ext cx="787065" cy="756320"/>
          </a:xfrm>
          <a:prstGeom prst="straightConnector1">
            <a:avLst/>
          </a:prstGeom>
          <a:ln w="38100">
            <a:solidFill>
              <a:srgbClr val="FF0000"/>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31" name="Ellipse 30"/>
          <p:cNvSpPr/>
          <p:nvPr/>
        </p:nvSpPr>
        <p:spPr>
          <a:xfrm>
            <a:off x="5529064" y="4541471"/>
            <a:ext cx="1872206" cy="374154"/>
          </a:xfrm>
          <a:prstGeom prst="ellipse">
            <a:avLst/>
          </a:prstGeom>
          <a:noFill/>
          <a:ln w="3810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2" name="Ellipse 31"/>
          <p:cNvSpPr/>
          <p:nvPr/>
        </p:nvSpPr>
        <p:spPr>
          <a:xfrm>
            <a:off x="5529063" y="5805263"/>
            <a:ext cx="3685267" cy="316855"/>
          </a:xfrm>
          <a:prstGeom prst="ellipse">
            <a:avLst/>
          </a:prstGeom>
          <a:noFill/>
          <a:ln w="3810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 name="Textfeld 15"/>
          <p:cNvSpPr txBox="1"/>
          <p:nvPr/>
        </p:nvSpPr>
        <p:spPr>
          <a:xfrm>
            <a:off x="8306795" y="4022803"/>
            <a:ext cx="551754" cy="276999"/>
          </a:xfrm>
          <a:prstGeom prst="rect">
            <a:avLst/>
          </a:prstGeom>
          <a:solidFill>
            <a:schemeClr val="bg1"/>
          </a:solidFill>
        </p:spPr>
        <p:txBody>
          <a:bodyPr wrap="none" rtlCol="0">
            <a:spAutoFit/>
          </a:bodyPr>
          <a:lstStyle/>
          <a:p>
            <a:r>
              <a:rPr lang="de-DE" sz="1200" smtClean="0">
                <a:solidFill>
                  <a:srgbClr val="FF0000"/>
                </a:solidFill>
                <a:latin typeface="Arial" panose="020B0604020202020204" pitchFamily="34" charset="0"/>
                <a:cs typeface="Arial" panose="020B0604020202020204" pitchFamily="34" charset="0"/>
              </a:rPr>
              <a:t>Klick!</a:t>
            </a:r>
            <a:endParaRPr lang="de-DE" sz="1200">
              <a:solidFill>
                <a:srgbClr val="FF0000"/>
              </a:solidFill>
              <a:latin typeface="Arial" panose="020B0604020202020204" pitchFamily="34" charset="0"/>
              <a:cs typeface="Arial" panose="020B0604020202020204" pitchFamily="34" charset="0"/>
            </a:endParaRPr>
          </a:p>
        </p:txBody>
      </p:sp>
      <p:cxnSp>
        <p:nvCxnSpPr>
          <p:cNvPr id="12" name="Gerade Verbindung mit Pfeil 11"/>
          <p:cNvCxnSpPr/>
          <p:nvPr/>
        </p:nvCxnSpPr>
        <p:spPr>
          <a:xfrm>
            <a:off x="5601072" y="3212976"/>
            <a:ext cx="1953452" cy="0"/>
          </a:xfrm>
          <a:prstGeom prst="straightConnector1">
            <a:avLst/>
          </a:prstGeom>
          <a:ln w="38100">
            <a:solidFill>
              <a:srgbClr val="FF0000"/>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24451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0" name="Gerade Verbindung mit Pfeil 29"/>
          <p:cNvCxnSpPr>
            <a:stCxn id="102" idx="5"/>
            <a:endCxn id="100" idx="15"/>
          </p:cNvCxnSpPr>
          <p:nvPr/>
        </p:nvCxnSpPr>
        <p:spPr>
          <a:xfrm flipV="1">
            <a:off x="5108193" y="2827038"/>
            <a:ext cx="107365" cy="470828"/>
          </a:xfrm>
          <a:prstGeom prst="straightConnector1">
            <a:avLst/>
          </a:prstGeom>
          <a:ln w="12700">
            <a:solidFill>
              <a:sysClr val="windowText" lastClr="000000"/>
            </a:solidFill>
            <a:headEnd type="diamond"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13" name="Gerade Verbindung mit Pfeil 12"/>
          <p:cNvCxnSpPr>
            <a:stCxn id="103" idx="8"/>
            <a:endCxn id="102" idx="18"/>
          </p:cNvCxnSpPr>
          <p:nvPr/>
        </p:nvCxnSpPr>
        <p:spPr>
          <a:xfrm flipV="1">
            <a:off x="2886370" y="3527010"/>
            <a:ext cx="1217349" cy="3051"/>
          </a:xfrm>
          <a:prstGeom prst="straightConnector1">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46" name="Gerade Verbindung mit Pfeil 45"/>
          <p:cNvCxnSpPr>
            <a:stCxn id="103" idx="3"/>
            <a:endCxn id="104" idx="13"/>
          </p:cNvCxnSpPr>
          <p:nvPr/>
        </p:nvCxnSpPr>
        <p:spPr>
          <a:xfrm flipV="1">
            <a:off x="2284213" y="2827764"/>
            <a:ext cx="1674" cy="470102"/>
          </a:xfrm>
          <a:prstGeom prst="straightConnector1">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147" name="Gerade Verbindung mit Pfeil 146"/>
          <p:cNvCxnSpPr>
            <a:stCxn id="101" idx="11"/>
            <a:endCxn id="102" idx="1"/>
          </p:cNvCxnSpPr>
          <p:nvPr/>
        </p:nvCxnSpPr>
        <p:spPr>
          <a:xfrm flipH="1">
            <a:off x="4304906" y="2825346"/>
            <a:ext cx="33263" cy="472520"/>
          </a:xfrm>
          <a:prstGeom prst="straightConnector1">
            <a:avLst/>
          </a:prstGeom>
          <a:ln w="12700">
            <a:solidFill>
              <a:sysClr val="windowText" lastClr="000000"/>
            </a:solidFill>
            <a:headEnd type="diamond" w="lg" len="lg"/>
            <a:tailEnd type="diamond" w="lg" len="lg"/>
          </a:ln>
        </p:spPr>
        <p:style>
          <a:lnRef idx="1">
            <a:schemeClr val="accent1"/>
          </a:lnRef>
          <a:fillRef idx="0">
            <a:schemeClr val="accent1"/>
          </a:fillRef>
          <a:effectRef idx="0">
            <a:schemeClr val="accent1"/>
          </a:effectRef>
          <a:fontRef idx="minor">
            <a:schemeClr val="tx1"/>
          </a:fontRef>
        </p:style>
      </p:cxnSp>
      <p:sp>
        <p:nvSpPr>
          <p:cNvPr id="2" name="Titel 1"/>
          <p:cNvSpPr>
            <a:spLocks noGrp="1"/>
          </p:cNvSpPr>
          <p:nvPr>
            <p:ph type="title"/>
          </p:nvPr>
        </p:nvSpPr>
        <p:spPr/>
        <p:txBody>
          <a:bodyPr/>
          <a:lstStyle/>
          <a:p>
            <a:r>
              <a:rPr lang="de-DE"/>
              <a:t>Datenmodell „Firma“ (Schritt </a:t>
            </a:r>
            <a:r>
              <a:rPr lang="de-DE" smtClean="0"/>
              <a:t>5: Relationen neu verbinden)</a:t>
            </a:r>
            <a:endParaRPr lang="de-DE"/>
          </a:p>
        </p:txBody>
      </p:sp>
      <p:sp>
        <p:nvSpPr>
          <p:cNvPr id="100" name="Rechteck 197"/>
          <p:cNvSpPr/>
          <p:nvPr/>
        </p:nvSpPr>
        <p:spPr>
          <a:xfrm>
            <a:off x="5014314" y="2366921"/>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Mitarbeiter</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(mit_id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101" name="Rechteck 197"/>
          <p:cNvSpPr/>
          <p:nvPr/>
        </p:nvSpPr>
        <p:spPr>
          <a:xfrm>
            <a:off x="3334928" y="2365229"/>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Material</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(mat_id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102" name="Rechteck 197"/>
          <p:cNvSpPr/>
          <p:nvPr/>
        </p:nvSpPr>
        <p:spPr>
          <a:xfrm>
            <a:off x="4103659" y="3297550"/>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Kundenauftrag</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(kauf_id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103" name="Rechteck 197"/>
          <p:cNvSpPr/>
          <p:nvPr/>
        </p:nvSpPr>
        <p:spPr>
          <a:xfrm>
            <a:off x="1674763" y="3297550"/>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Kunde</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(kun_id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104" name="Rechteck 197"/>
          <p:cNvSpPr/>
          <p:nvPr/>
        </p:nvSpPr>
        <p:spPr>
          <a:xfrm>
            <a:off x="1678239" y="2366921"/>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Kontakt</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(kon_id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cxnSp>
        <p:nvCxnSpPr>
          <p:cNvPr id="19" name="Gewinkelte Verbindung 18"/>
          <p:cNvCxnSpPr/>
          <p:nvPr/>
        </p:nvCxnSpPr>
        <p:spPr>
          <a:xfrm>
            <a:off x="8337376" y="5059226"/>
            <a:ext cx="1329086" cy="962062"/>
          </a:xfrm>
          <a:prstGeom prst="bentConnector3">
            <a:avLst/>
          </a:prstGeom>
          <a:ln w="12700">
            <a:solidFill>
              <a:sysClr val="windowText" lastClr="000000"/>
            </a:solidFill>
            <a:headEnd type="diamond"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20" name="Gewinkelte Verbindung 19"/>
          <p:cNvCxnSpPr/>
          <p:nvPr/>
        </p:nvCxnSpPr>
        <p:spPr>
          <a:xfrm>
            <a:off x="8337477" y="3456407"/>
            <a:ext cx="1251356" cy="887296"/>
          </a:xfrm>
          <a:prstGeom prst="bentConnector3">
            <a:avLst>
              <a:gd name="adj1" fmla="val 50000"/>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21" name="Gerade Verbindung mit Pfeil 20"/>
          <p:cNvCxnSpPr/>
          <p:nvPr/>
        </p:nvCxnSpPr>
        <p:spPr>
          <a:xfrm flipH="1">
            <a:off x="8337477" y="3162410"/>
            <a:ext cx="1225484" cy="0"/>
          </a:xfrm>
          <a:prstGeom prst="straightConnector1">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22" name="Gerade Verbindung mit Pfeil 21"/>
          <p:cNvCxnSpPr/>
          <p:nvPr/>
        </p:nvCxnSpPr>
        <p:spPr>
          <a:xfrm>
            <a:off x="8363248" y="2766484"/>
            <a:ext cx="1225585" cy="0"/>
          </a:xfrm>
          <a:prstGeom prst="straightConnector1">
            <a:avLst/>
          </a:prstGeom>
          <a:ln w="12700">
            <a:solidFill>
              <a:sysClr val="windowText" lastClr="000000"/>
            </a:solidFill>
            <a:headEnd type="diamond" w="lg" len="lg"/>
            <a:tailEnd type="diamond" w="lg" len="lg"/>
          </a:ln>
        </p:spPr>
        <p:style>
          <a:lnRef idx="1">
            <a:schemeClr val="accent1"/>
          </a:lnRef>
          <a:fillRef idx="0">
            <a:schemeClr val="accent1"/>
          </a:fillRef>
          <a:effectRef idx="0">
            <a:schemeClr val="accent1"/>
          </a:effectRef>
          <a:fontRef idx="minor">
            <a:schemeClr val="tx1"/>
          </a:fontRef>
        </p:style>
      </p:cxnSp>
      <p:sp>
        <p:nvSpPr>
          <p:cNvPr id="23" name="Textfeld 22"/>
          <p:cNvSpPr txBox="1"/>
          <p:nvPr/>
        </p:nvSpPr>
        <p:spPr>
          <a:xfrm>
            <a:off x="8571353" y="5299719"/>
            <a:ext cx="861134" cy="400110"/>
          </a:xfrm>
          <a:prstGeom prst="rect">
            <a:avLst/>
          </a:prstGeom>
          <a:solidFill>
            <a:schemeClr val="bg1"/>
          </a:solidFill>
        </p:spPr>
        <p:txBody>
          <a:bodyPr wrap="none" rtlCol="0">
            <a:spAutoFit/>
          </a:bodyPr>
          <a:lstStyle/>
          <a:p>
            <a:pPr algn="ctr"/>
            <a:r>
              <a:rPr lang="de-DE" sz="1000" dirty="0" smtClean="0">
                <a:latin typeface="Arial" panose="020B0604020202020204" pitchFamily="34" charset="0"/>
                <a:cs typeface="Arial" panose="020B0604020202020204" pitchFamily="34" charset="0"/>
              </a:rPr>
              <a:t>Wie viel(e)?</a:t>
            </a:r>
          </a:p>
          <a:p>
            <a:pPr algn="ctr"/>
            <a:r>
              <a:rPr lang="de-DE" sz="1000" dirty="0" smtClean="0">
                <a:latin typeface="Arial" panose="020B0604020202020204" pitchFamily="34" charset="0"/>
                <a:cs typeface="Arial" panose="020B0604020202020204" pitchFamily="34" charset="0"/>
              </a:rPr>
              <a:t>Wann?</a:t>
            </a:r>
            <a:endParaRPr lang="de-DE" sz="1000" dirty="0">
              <a:latin typeface="Arial" panose="020B0604020202020204" pitchFamily="34" charset="0"/>
              <a:cs typeface="Arial" panose="020B0604020202020204" pitchFamily="34" charset="0"/>
            </a:endParaRPr>
          </a:p>
        </p:txBody>
      </p:sp>
      <p:sp>
        <p:nvSpPr>
          <p:cNvPr id="24" name="Textfeld 23"/>
          <p:cNvSpPr txBox="1"/>
          <p:nvPr/>
        </p:nvSpPr>
        <p:spPr>
          <a:xfrm>
            <a:off x="8571352" y="2634069"/>
            <a:ext cx="861134" cy="400110"/>
          </a:xfrm>
          <a:prstGeom prst="rect">
            <a:avLst/>
          </a:prstGeom>
          <a:solidFill>
            <a:schemeClr val="bg1"/>
          </a:solidFill>
        </p:spPr>
        <p:txBody>
          <a:bodyPr wrap="none" rtlCol="0">
            <a:spAutoFit/>
          </a:bodyPr>
          <a:lstStyle/>
          <a:p>
            <a:pPr algn="ctr"/>
            <a:r>
              <a:rPr lang="de-DE" sz="1000" dirty="0">
                <a:latin typeface="Arial" panose="020B0604020202020204" pitchFamily="34" charset="0"/>
                <a:cs typeface="Arial" panose="020B0604020202020204" pitchFamily="34" charset="0"/>
              </a:rPr>
              <a:t>W</a:t>
            </a:r>
            <a:r>
              <a:rPr lang="de-DE" sz="1000" dirty="0" smtClean="0">
                <a:latin typeface="Arial" panose="020B0604020202020204" pitchFamily="34" charset="0"/>
                <a:cs typeface="Arial" panose="020B0604020202020204" pitchFamily="34" charset="0"/>
              </a:rPr>
              <a:t>ie viel(e)?</a:t>
            </a:r>
          </a:p>
          <a:p>
            <a:pPr algn="ctr"/>
            <a:r>
              <a:rPr lang="de-DE" sz="1000" dirty="0" smtClean="0">
                <a:latin typeface="Arial" panose="020B0604020202020204" pitchFamily="34" charset="0"/>
                <a:cs typeface="Arial" panose="020B0604020202020204" pitchFamily="34" charset="0"/>
              </a:rPr>
              <a:t>Wann?</a:t>
            </a:r>
            <a:endParaRPr lang="de-DE" sz="1000" dirty="0">
              <a:latin typeface="Arial" panose="020B0604020202020204" pitchFamily="34" charset="0"/>
              <a:cs typeface="Arial" panose="020B0604020202020204" pitchFamily="34" charset="0"/>
            </a:endParaRPr>
          </a:p>
        </p:txBody>
      </p:sp>
      <p:sp>
        <p:nvSpPr>
          <p:cNvPr id="25" name="Rechteck 197"/>
          <p:cNvSpPr/>
          <p:nvPr/>
        </p:nvSpPr>
        <p:spPr>
          <a:xfrm>
            <a:off x="8337376" y="1651075"/>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Entitätsname</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(xxx_id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cxnSp>
        <p:nvCxnSpPr>
          <p:cNvPr id="26" name="Gerader Verbinder 25"/>
          <p:cNvCxnSpPr/>
          <p:nvPr/>
        </p:nvCxnSpPr>
        <p:spPr>
          <a:xfrm flipH="1">
            <a:off x="7905328" y="692696"/>
            <a:ext cx="72008" cy="56808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Textfeld 26"/>
          <p:cNvSpPr txBox="1"/>
          <p:nvPr/>
        </p:nvSpPr>
        <p:spPr>
          <a:xfrm>
            <a:off x="8052511" y="642174"/>
            <a:ext cx="1653017" cy="338554"/>
          </a:xfrm>
          <a:prstGeom prst="rect">
            <a:avLst/>
          </a:prstGeom>
          <a:noFill/>
        </p:spPr>
        <p:txBody>
          <a:bodyPr wrap="none" rtlCol="0">
            <a:spAutoFit/>
          </a:bodyPr>
          <a:lstStyle/>
          <a:p>
            <a:r>
              <a:rPr lang="de-DE" sz="1600" i="1" smtClean="0">
                <a:latin typeface="Arial" panose="020B0604020202020204" pitchFamily="34" charset="0"/>
                <a:cs typeface="Arial" panose="020B0604020202020204" pitchFamily="34" charset="0"/>
              </a:rPr>
              <a:t>Symbolvorlagen</a:t>
            </a:r>
            <a:endParaRPr lang="de-DE" sz="1600" i="1">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406452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0" name="Gerade Verbindung mit Pfeil 29"/>
          <p:cNvCxnSpPr>
            <a:stCxn id="102" idx="1"/>
            <a:endCxn id="101" idx="11"/>
          </p:cNvCxnSpPr>
          <p:nvPr/>
        </p:nvCxnSpPr>
        <p:spPr>
          <a:xfrm flipH="1" flipV="1">
            <a:off x="4301803" y="1904315"/>
            <a:ext cx="3103" cy="1393551"/>
          </a:xfrm>
          <a:prstGeom prst="straightConnector1">
            <a:avLst/>
          </a:prstGeom>
          <a:ln w="12700">
            <a:solidFill>
              <a:sysClr val="windowText" lastClr="000000"/>
            </a:solidFill>
            <a:headEnd type="diamond"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39" name="Gerade Verbindung mit Pfeil 38"/>
          <p:cNvCxnSpPr>
            <a:stCxn id="103" idx="3"/>
            <a:endCxn id="104" idx="13"/>
          </p:cNvCxnSpPr>
          <p:nvPr/>
        </p:nvCxnSpPr>
        <p:spPr>
          <a:xfrm flipV="1">
            <a:off x="1987721" y="2882891"/>
            <a:ext cx="3451" cy="416751"/>
          </a:xfrm>
          <a:prstGeom prst="straightConnector1">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46" name="Gerade Verbindung mit Pfeil 45"/>
          <p:cNvCxnSpPr>
            <a:stCxn id="103" idx="8"/>
            <a:endCxn id="102" idx="18"/>
          </p:cNvCxnSpPr>
          <p:nvPr/>
        </p:nvCxnSpPr>
        <p:spPr>
          <a:xfrm flipV="1">
            <a:off x="2589878" y="3527010"/>
            <a:ext cx="1513841" cy="4827"/>
          </a:xfrm>
          <a:prstGeom prst="straightConnector1">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147" name="Gerade Verbindung mit Pfeil 146"/>
          <p:cNvCxnSpPr>
            <a:stCxn id="100" idx="15"/>
            <a:endCxn id="102" idx="5"/>
          </p:cNvCxnSpPr>
          <p:nvPr/>
        </p:nvCxnSpPr>
        <p:spPr>
          <a:xfrm flipH="1">
            <a:off x="5108193" y="1904315"/>
            <a:ext cx="14707" cy="1393551"/>
          </a:xfrm>
          <a:prstGeom prst="straightConnector1">
            <a:avLst/>
          </a:prstGeom>
          <a:ln w="12700">
            <a:solidFill>
              <a:sysClr val="windowText" lastClr="000000"/>
            </a:solidFill>
            <a:headEnd type="diamond" w="lg" len="lg"/>
            <a:tailEnd type="diamond" w="lg" len="lg"/>
          </a:ln>
        </p:spPr>
        <p:style>
          <a:lnRef idx="1">
            <a:schemeClr val="accent1"/>
          </a:lnRef>
          <a:fillRef idx="0">
            <a:schemeClr val="accent1"/>
          </a:fillRef>
          <a:effectRef idx="0">
            <a:schemeClr val="accent1"/>
          </a:effectRef>
          <a:fontRef idx="minor">
            <a:schemeClr val="tx1"/>
          </a:fontRef>
        </p:style>
      </p:cxnSp>
      <p:sp>
        <p:nvSpPr>
          <p:cNvPr id="2" name="Titel 1"/>
          <p:cNvSpPr>
            <a:spLocks noGrp="1"/>
          </p:cNvSpPr>
          <p:nvPr>
            <p:ph type="title"/>
          </p:nvPr>
        </p:nvSpPr>
        <p:spPr/>
        <p:txBody>
          <a:bodyPr/>
          <a:lstStyle/>
          <a:p>
            <a:r>
              <a:rPr lang="de-DE"/>
              <a:t>Datenmodell „Firma“ (Schritt </a:t>
            </a:r>
            <a:r>
              <a:rPr lang="de-DE" smtClean="0"/>
              <a:t>6: Relationen ausrichten)</a:t>
            </a:r>
            <a:endParaRPr lang="de-DE"/>
          </a:p>
        </p:txBody>
      </p:sp>
      <p:sp>
        <p:nvSpPr>
          <p:cNvPr id="100" name="Rechteck 197"/>
          <p:cNvSpPr/>
          <p:nvPr/>
        </p:nvSpPr>
        <p:spPr>
          <a:xfrm>
            <a:off x="4921656" y="1444198"/>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Mitarbeiter</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(mit_id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101" name="Rechteck 197"/>
          <p:cNvSpPr/>
          <p:nvPr/>
        </p:nvSpPr>
        <p:spPr>
          <a:xfrm>
            <a:off x="3298562" y="1444198"/>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Material</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(mat_id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103" name="Rechteck 197"/>
          <p:cNvSpPr/>
          <p:nvPr/>
        </p:nvSpPr>
        <p:spPr>
          <a:xfrm>
            <a:off x="1378271" y="3299326"/>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Kunde</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(kun_id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104" name="Rechteck 197"/>
          <p:cNvSpPr/>
          <p:nvPr/>
        </p:nvSpPr>
        <p:spPr>
          <a:xfrm>
            <a:off x="1383524" y="2422048"/>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Kontakt</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(kon_id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102" name="Rechteck 197"/>
          <p:cNvSpPr/>
          <p:nvPr/>
        </p:nvSpPr>
        <p:spPr>
          <a:xfrm>
            <a:off x="4103659" y="3297550"/>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Kundenauftrag</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(kauf_id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cxnSp>
        <p:nvCxnSpPr>
          <p:cNvPr id="19" name="Gewinkelte Verbindung 18"/>
          <p:cNvCxnSpPr/>
          <p:nvPr/>
        </p:nvCxnSpPr>
        <p:spPr>
          <a:xfrm>
            <a:off x="8337376" y="5059226"/>
            <a:ext cx="1329086" cy="962062"/>
          </a:xfrm>
          <a:prstGeom prst="bentConnector3">
            <a:avLst/>
          </a:prstGeom>
          <a:ln w="12700">
            <a:solidFill>
              <a:sysClr val="windowText" lastClr="000000"/>
            </a:solidFill>
            <a:headEnd type="diamond"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20" name="Gewinkelte Verbindung 19"/>
          <p:cNvCxnSpPr/>
          <p:nvPr/>
        </p:nvCxnSpPr>
        <p:spPr>
          <a:xfrm>
            <a:off x="8337477" y="3456407"/>
            <a:ext cx="1251356" cy="887296"/>
          </a:xfrm>
          <a:prstGeom prst="bentConnector3">
            <a:avLst>
              <a:gd name="adj1" fmla="val 50000"/>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21" name="Gerade Verbindung mit Pfeil 20"/>
          <p:cNvCxnSpPr/>
          <p:nvPr/>
        </p:nvCxnSpPr>
        <p:spPr>
          <a:xfrm flipH="1">
            <a:off x="8337477" y="3162410"/>
            <a:ext cx="1225484" cy="0"/>
          </a:xfrm>
          <a:prstGeom prst="straightConnector1">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22" name="Gerade Verbindung mit Pfeil 21"/>
          <p:cNvCxnSpPr/>
          <p:nvPr/>
        </p:nvCxnSpPr>
        <p:spPr>
          <a:xfrm>
            <a:off x="8363248" y="2766484"/>
            <a:ext cx="1225585" cy="0"/>
          </a:xfrm>
          <a:prstGeom prst="straightConnector1">
            <a:avLst/>
          </a:prstGeom>
          <a:ln w="12700">
            <a:solidFill>
              <a:sysClr val="windowText" lastClr="000000"/>
            </a:solidFill>
            <a:headEnd type="diamond" w="lg" len="lg"/>
            <a:tailEnd type="diamond" w="lg" len="lg"/>
          </a:ln>
        </p:spPr>
        <p:style>
          <a:lnRef idx="1">
            <a:schemeClr val="accent1"/>
          </a:lnRef>
          <a:fillRef idx="0">
            <a:schemeClr val="accent1"/>
          </a:fillRef>
          <a:effectRef idx="0">
            <a:schemeClr val="accent1"/>
          </a:effectRef>
          <a:fontRef idx="minor">
            <a:schemeClr val="tx1"/>
          </a:fontRef>
        </p:style>
      </p:cxnSp>
      <p:sp>
        <p:nvSpPr>
          <p:cNvPr id="23" name="Textfeld 22"/>
          <p:cNvSpPr txBox="1"/>
          <p:nvPr/>
        </p:nvSpPr>
        <p:spPr>
          <a:xfrm>
            <a:off x="8571353" y="5299719"/>
            <a:ext cx="861134" cy="400110"/>
          </a:xfrm>
          <a:prstGeom prst="rect">
            <a:avLst/>
          </a:prstGeom>
          <a:solidFill>
            <a:schemeClr val="bg1"/>
          </a:solidFill>
        </p:spPr>
        <p:txBody>
          <a:bodyPr wrap="none" rtlCol="0">
            <a:spAutoFit/>
          </a:bodyPr>
          <a:lstStyle/>
          <a:p>
            <a:pPr algn="ctr"/>
            <a:r>
              <a:rPr lang="de-DE" sz="1000" dirty="0" smtClean="0">
                <a:latin typeface="Arial" panose="020B0604020202020204" pitchFamily="34" charset="0"/>
                <a:cs typeface="Arial" panose="020B0604020202020204" pitchFamily="34" charset="0"/>
              </a:rPr>
              <a:t>Wie viel(e)?</a:t>
            </a:r>
          </a:p>
          <a:p>
            <a:pPr algn="ctr"/>
            <a:r>
              <a:rPr lang="de-DE" sz="1000" dirty="0" smtClean="0">
                <a:latin typeface="Arial" panose="020B0604020202020204" pitchFamily="34" charset="0"/>
                <a:cs typeface="Arial" panose="020B0604020202020204" pitchFamily="34" charset="0"/>
              </a:rPr>
              <a:t>Wann?</a:t>
            </a:r>
            <a:endParaRPr lang="de-DE" sz="1000" dirty="0">
              <a:latin typeface="Arial" panose="020B0604020202020204" pitchFamily="34" charset="0"/>
              <a:cs typeface="Arial" panose="020B0604020202020204" pitchFamily="34" charset="0"/>
            </a:endParaRPr>
          </a:p>
        </p:txBody>
      </p:sp>
      <p:sp>
        <p:nvSpPr>
          <p:cNvPr id="24" name="Textfeld 23"/>
          <p:cNvSpPr txBox="1"/>
          <p:nvPr/>
        </p:nvSpPr>
        <p:spPr>
          <a:xfrm>
            <a:off x="8571352" y="2634069"/>
            <a:ext cx="861134" cy="400110"/>
          </a:xfrm>
          <a:prstGeom prst="rect">
            <a:avLst/>
          </a:prstGeom>
          <a:solidFill>
            <a:schemeClr val="bg1"/>
          </a:solidFill>
        </p:spPr>
        <p:txBody>
          <a:bodyPr wrap="none" rtlCol="0">
            <a:spAutoFit/>
          </a:bodyPr>
          <a:lstStyle/>
          <a:p>
            <a:pPr algn="ctr"/>
            <a:r>
              <a:rPr lang="de-DE" sz="1000" dirty="0">
                <a:latin typeface="Arial" panose="020B0604020202020204" pitchFamily="34" charset="0"/>
                <a:cs typeface="Arial" panose="020B0604020202020204" pitchFamily="34" charset="0"/>
              </a:rPr>
              <a:t>W</a:t>
            </a:r>
            <a:r>
              <a:rPr lang="de-DE" sz="1000" dirty="0" smtClean="0">
                <a:latin typeface="Arial" panose="020B0604020202020204" pitchFamily="34" charset="0"/>
                <a:cs typeface="Arial" panose="020B0604020202020204" pitchFamily="34" charset="0"/>
              </a:rPr>
              <a:t>ie viel(e)?</a:t>
            </a:r>
          </a:p>
          <a:p>
            <a:pPr algn="ctr"/>
            <a:r>
              <a:rPr lang="de-DE" sz="1000" dirty="0" smtClean="0">
                <a:latin typeface="Arial" panose="020B0604020202020204" pitchFamily="34" charset="0"/>
                <a:cs typeface="Arial" panose="020B0604020202020204" pitchFamily="34" charset="0"/>
              </a:rPr>
              <a:t>Wann?</a:t>
            </a:r>
            <a:endParaRPr lang="de-DE" sz="1000" dirty="0">
              <a:latin typeface="Arial" panose="020B0604020202020204" pitchFamily="34" charset="0"/>
              <a:cs typeface="Arial" panose="020B0604020202020204" pitchFamily="34" charset="0"/>
            </a:endParaRPr>
          </a:p>
        </p:txBody>
      </p:sp>
      <p:sp>
        <p:nvSpPr>
          <p:cNvPr id="25" name="Rechteck 197"/>
          <p:cNvSpPr/>
          <p:nvPr/>
        </p:nvSpPr>
        <p:spPr>
          <a:xfrm>
            <a:off x="8337376" y="1651075"/>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Entitätsname</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(xxx_id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cxnSp>
        <p:nvCxnSpPr>
          <p:cNvPr id="26" name="Gerader Verbinder 25"/>
          <p:cNvCxnSpPr/>
          <p:nvPr/>
        </p:nvCxnSpPr>
        <p:spPr>
          <a:xfrm flipH="1">
            <a:off x="7905328" y="692696"/>
            <a:ext cx="72008" cy="56808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Textfeld 26"/>
          <p:cNvSpPr txBox="1"/>
          <p:nvPr/>
        </p:nvSpPr>
        <p:spPr>
          <a:xfrm>
            <a:off x="8052511" y="642174"/>
            <a:ext cx="1653017" cy="338554"/>
          </a:xfrm>
          <a:prstGeom prst="rect">
            <a:avLst/>
          </a:prstGeom>
          <a:noFill/>
        </p:spPr>
        <p:txBody>
          <a:bodyPr wrap="none" rtlCol="0">
            <a:spAutoFit/>
          </a:bodyPr>
          <a:lstStyle/>
          <a:p>
            <a:r>
              <a:rPr lang="de-DE" sz="1600" i="1" smtClean="0">
                <a:latin typeface="Arial" panose="020B0604020202020204" pitchFamily="34" charset="0"/>
                <a:cs typeface="Arial" panose="020B0604020202020204" pitchFamily="34" charset="0"/>
              </a:rPr>
              <a:t>Symbolvorlagen</a:t>
            </a:r>
            <a:endParaRPr lang="de-DE" sz="1600" i="1">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48724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9" name="Gerade Verbindung mit Pfeil 98"/>
          <p:cNvCxnSpPr>
            <a:stCxn id="129" idx="1"/>
            <a:endCxn id="104" idx="11"/>
          </p:cNvCxnSpPr>
          <p:nvPr/>
        </p:nvCxnSpPr>
        <p:spPr>
          <a:xfrm flipH="1" flipV="1">
            <a:off x="4301803" y="1904315"/>
            <a:ext cx="3103" cy="1393551"/>
          </a:xfrm>
          <a:prstGeom prst="straightConnector1">
            <a:avLst/>
          </a:prstGeom>
          <a:ln w="12700">
            <a:solidFill>
              <a:sysClr val="windowText" lastClr="000000"/>
            </a:solidFill>
            <a:headEnd type="diamond"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100" name="Gerade Verbindung mit Pfeil 99"/>
          <p:cNvCxnSpPr>
            <a:stCxn id="127" idx="3"/>
            <a:endCxn id="128" idx="13"/>
          </p:cNvCxnSpPr>
          <p:nvPr/>
        </p:nvCxnSpPr>
        <p:spPr>
          <a:xfrm flipV="1">
            <a:off x="1987721" y="2882891"/>
            <a:ext cx="3451" cy="416751"/>
          </a:xfrm>
          <a:prstGeom prst="straightConnector1">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101" name="Gerade Verbindung mit Pfeil 100"/>
          <p:cNvCxnSpPr>
            <a:stCxn id="127" idx="8"/>
            <a:endCxn id="129" idx="18"/>
          </p:cNvCxnSpPr>
          <p:nvPr/>
        </p:nvCxnSpPr>
        <p:spPr>
          <a:xfrm flipV="1">
            <a:off x="2589878" y="3527010"/>
            <a:ext cx="1513841" cy="4827"/>
          </a:xfrm>
          <a:prstGeom prst="straightConnector1">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102" name="Gerade Verbindung mit Pfeil 101"/>
          <p:cNvCxnSpPr>
            <a:stCxn id="103" idx="15"/>
            <a:endCxn id="129" idx="5"/>
          </p:cNvCxnSpPr>
          <p:nvPr/>
        </p:nvCxnSpPr>
        <p:spPr>
          <a:xfrm flipH="1">
            <a:off x="5108193" y="1904315"/>
            <a:ext cx="14707" cy="1393551"/>
          </a:xfrm>
          <a:prstGeom prst="straightConnector1">
            <a:avLst/>
          </a:prstGeom>
          <a:ln w="12700">
            <a:solidFill>
              <a:sysClr val="windowText" lastClr="000000"/>
            </a:solidFill>
            <a:headEnd type="diamond" w="lg" len="lg"/>
            <a:tailEnd type="diamond" w="lg" len="lg"/>
          </a:ln>
        </p:spPr>
        <p:style>
          <a:lnRef idx="1">
            <a:schemeClr val="accent1"/>
          </a:lnRef>
          <a:fillRef idx="0">
            <a:schemeClr val="accent1"/>
          </a:fillRef>
          <a:effectRef idx="0">
            <a:schemeClr val="accent1"/>
          </a:effectRef>
          <a:fontRef idx="minor">
            <a:schemeClr val="tx1"/>
          </a:fontRef>
        </p:style>
      </p:cxnSp>
      <p:sp>
        <p:nvSpPr>
          <p:cNvPr id="103" name="Rechteck 197"/>
          <p:cNvSpPr/>
          <p:nvPr/>
        </p:nvSpPr>
        <p:spPr>
          <a:xfrm>
            <a:off x="4921656" y="1444198"/>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Mitarbeiter</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(mit_id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104" name="Rechteck 197"/>
          <p:cNvSpPr/>
          <p:nvPr/>
        </p:nvSpPr>
        <p:spPr>
          <a:xfrm>
            <a:off x="3298562" y="1444198"/>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Materialart</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(mat_id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127" name="Rechteck 197"/>
          <p:cNvSpPr/>
          <p:nvPr/>
        </p:nvSpPr>
        <p:spPr>
          <a:xfrm>
            <a:off x="1378271" y="3299326"/>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Kunde</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(kun_id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128" name="Rechteck 197"/>
          <p:cNvSpPr/>
          <p:nvPr/>
        </p:nvSpPr>
        <p:spPr>
          <a:xfrm>
            <a:off x="1383524" y="2422048"/>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Kontakt</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(kon_id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129" name="Rechteck 197"/>
          <p:cNvSpPr/>
          <p:nvPr/>
        </p:nvSpPr>
        <p:spPr>
          <a:xfrm>
            <a:off x="4103659" y="3297550"/>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Kundenauftrag</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(kauf_id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27" name="Textfeld 26"/>
          <p:cNvSpPr txBox="1"/>
          <p:nvPr/>
        </p:nvSpPr>
        <p:spPr>
          <a:xfrm>
            <a:off x="4870409" y="2526793"/>
            <a:ext cx="588624" cy="246221"/>
          </a:xfrm>
          <a:prstGeom prst="rect">
            <a:avLst/>
          </a:prstGeom>
          <a:solidFill>
            <a:schemeClr val="bg1"/>
          </a:solidFill>
        </p:spPr>
        <p:txBody>
          <a:bodyPr wrap="none" rtlCol="0">
            <a:spAutoFit/>
          </a:bodyPr>
          <a:lstStyle/>
          <a:p>
            <a:pPr algn="ctr"/>
            <a:r>
              <a:rPr lang="de-DE" sz="1000" dirty="0" smtClean="0">
                <a:latin typeface="Arial" panose="020B0604020202020204" pitchFamily="34" charset="0"/>
                <a:cs typeface="Arial" panose="020B0604020202020204" pitchFamily="34" charset="0"/>
              </a:rPr>
              <a:t>Wann?</a:t>
            </a:r>
            <a:endParaRPr lang="de-DE" sz="1000" dirty="0">
              <a:latin typeface="Arial" panose="020B0604020202020204" pitchFamily="34" charset="0"/>
              <a:cs typeface="Arial" panose="020B0604020202020204" pitchFamily="34" charset="0"/>
            </a:endParaRPr>
          </a:p>
        </p:txBody>
      </p:sp>
      <p:sp>
        <p:nvSpPr>
          <p:cNvPr id="28" name="Textfeld 27"/>
          <p:cNvSpPr txBox="1"/>
          <p:nvPr/>
        </p:nvSpPr>
        <p:spPr>
          <a:xfrm>
            <a:off x="3893527" y="2535342"/>
            <a:ext cx="704039" cy="246221"/>
          </a:xfrm>
          <a:prstGeom prst="rect">
            <a:avLst/>
          </a:prstGeom>
          <a:solidFill>
            <a:schemeClr val="bg1"/>
          </a:solidFill>
        </p:spPr>
        <p:txBody>
          <a:bodyPr wrap="none" rtlCol="0">
            <a:spAutoFit/>
          </a:bodyPr>
          <a:lstStyle/>
          <a:p>
            <a:pPr algn="ctr"/>
            <a:r>
              <a:rPr lang="de-DE" sz="1000" dirty="0" smtClean="0">
                <a:latin typeface="Arial" panose="020B0604020202020204" pitchFamily="34" charset="0"/>
                <a:cs typeface="Arial" panose="020B0604020202020204" pitchFamily="34" charset="0"/>
              </a:rPr>
              <a:t>Wie viel?</a:t>
            </a:r>
          </a:p>
        </p:txBody>
      </p:sp>
      <p:sp>
        <p:nvSpPr>
          <p:cNvPr id="2" name="Titel 1"/>
          <p:cNvSpPr>
            <a:spLocks noGrp="1"/>
          </p:cNvSpPr>
          <p:nvPr>
            <p:ph type="title"/>
          </p:nvPr>
        </p:nvSpPr>
        <p:spPr/>
        <p:txBody>
          <a:bodyPr/>
          <a:lstStyle/>
          <a:p>
            <a:r>
              <a:rPr lang="de-DE"/>
              <a:t>Datenmodell „Firma“ (Schritt </a:t>
            </a:r>
            <a:r>
              <a:rPr lang="de-DE" smtClean="0"/>
              <a:t>7: Mengen und Zeiten an m:n-Relationen)</a:t>
            </a:r>
            <a:endParaRPr lang="de-DE"/>
          </a:p>
        </p:txBody>
      </p:sp>
      <p:sp>
        <p:nvSpPr>
          <p:cNvPr id="3" name="Textfeld 2"/>
          <p:cNvSpPr txBox="1"/>
          <p:nvPr/>
        </p:nvSpPr>
        <p:spPr>
          <a:xfrm>
            <a:off x="3298562" y="3861048"/>
            <a:ext cx="6406966" cy="2677656"/>
          </a:xfrm>
          <a:prstGeom prst="rect">
            <a:avLst/>
          </a:prstGeom>
          <a:noFill/>
        </p:spPr>
        <p:txBody>
          <a:bodyPr wrap="square" rtlCol="0">
            <a:spAutoFit/>
          </a:bodyPr>
          <a:lstStyle/>
          <a:p>
            <a:r>
              <a:rPr lang="de-DE" sz="1400" smtClean="0">
                <a:solidFill>
                  <a:srgbClr val="FF0000"/>
                </a:solidFill>
                <a:latin typeface="Arial" panose="020B0604020202020204" pitchFamily="34" charset="0"/>
                <a:cs typeface="Arial" panose="020B0604020202020204" pitchFamily="34" charset="0"/>
              </a:rPr>
              <a:t>Überlegen Sie bei jeder 1:n-Beziehung, ob es nicht vielleicht doch eine m:n-Beziehung ist – insbesondere, wenn Sie die ZEIT berücksichtigen.</a:t>
            </a:r>
          </a:p>
          <a:p>
            <a:endParaRPr lang="de-DE" sz="1400">
              <a:solidFill>
                <a:srgbClr val="FF0000"/>
              </a:solidFill>
              <a:latin typeface="Arial" panose="020B0604020202020204" pitchFamily="34" charset="0"/>
              <a:cs typeface="Arial" panose="020B0604020202020204" pitchFamily="34" charset="0"/>
            </a:endParaRPr>
          </a:p>
          <a:p>
            <a:r>
              <a:rPr lang="de-DE" sz="1400" b="1" smtClean="0">
                <a:solidFill>
                  <a:srgbClr val="FF0000"/>
                </a:solidFill>
                <a:latin typeface="Arial" panose="020B0604020202020204" pitchFamily="34" charset="0"/>
                <a:cs typeface="Arial" panose="020B0604020202020204" pitchFamily="34" charset="0"/>
              </a:rPr>
              <a:t>Beispiel:</a:t>
            </a:r>
          </a:p>
          <a:p>
            <a:endParaRPr lang="de-DE" sz="1400" u="sng" smtClean="0">
              <a:solidFill>
                <a:srgbClr val="FF0000"/>
              </a:solidFill>
              <a:latin typeface="Arial" panose="020B0604020202020204" pitchFamily="34" charset="0"/>
              <a:cs typeface="Arial" panose="020B0604020202020204" pitchFamily="34" charset="0"/>
            </a:endParaRPr>
          </a:p>
          <a:p>
            <a:r>
              <a:rPr lang="de-DE" sz="1400" smtClean="0">
                <a:solidFill>
                  <a:srgbClr val="FF0000"/>
                </a:solidFill>
                <a:latin typeface="Arial" panose="020B0604020202020204" pitchFamily="34" charset="0"/>
                <a:cs typeface="Arial" panose="020B0604020202020204" pitchFamily="34" charset="0"/>
              </a:rPr>
              <a:t>EIN Mitarbeiter kann natürlich zur Zeit nur an EINEM Auftrag arbeiten. Er kann sich ja nicht zerteilen …</a:t>
            </a:r>
          </a:p>
          <a:p>
            <a:endParaRPr lang="de-DE" sz="1400" smtClean="0">
              <a:solidFill>
                <a:srgbClr val="FF0000"/>
              </a:solidFill>
              <a:latin typeface="Arial" panose="020B0604020202020204" pitchFamily="34" charset="0"/>
              <a:cs typeface="Arial" panose="020B0604020202020204" pitchFamily="34" charset="0"/>
            </a:endParaRPr>
          </a:p>
          <a:p>
            <a:r>
              <a:rPr lang="de-DE" sz="1400" b="1" smtClean="0">
                <a:solidFill>
                  <a:srgbClr val="FF0000"/>
                </a:solidFill>
                <a:latin typeface="Arial" panose="020B0604020202020204" pitchFamily="34" charset="0"/>
                <a:cs typeface="Arial" panose="020B0604020202020204" pitchFamily="34" charset="0"/>
              </a:rPr>
              <a:t>Aber: </a:t>
            </a:r>
            <a:r>
              <a:rPr lang="de-DE" sz="1400" smtClean="0">
                <a:solidFill>
                  <a:srgbClr val="FF0000"/>
                </a:solidFill>
                <a:latin typeface="Arial" panose="020B0604020202020204" pitchFamily="34" charset="0"/>
                <a:cs typeface="Arial" panose="020B0604020202020204" pitchFamily="34" charset="0"/>
              </a:rPr>
              <a:t>Er arbeitet </a:t>
            </a:r>
            <a:r>
              <a:rPr lang="de-DE" sz="1400" u="sng" smtClean="0">
                <a:solidFill>
                  <a:srgbClr val="FF0000"/>
                </a:solidFill>
                <a:latin typeface="Arial" panose="020B0604020202020204" pitchFamily="34" charset="0"/>
                <a:cs typeface="Arial" panose="020B0604020202020204" pitchFamily="34" charset="0"/>
              </a:rPr>
              <a:t>jetzt</a:t>
            </a:r>
            <a:r>
              <a:rPr lang="de-DE" sz="1400" smtClean="0">
                <a:solidFill>
                  <a:srgbClr val="FF0000"/>
                </a:solidFill>
                <a:latin typeface="Arial" panose="020B0604020202020204" pitchFamily="34" charset="0"/>
                <a:cs typeface="Arial" panose="020B0604020202020204" pitchFamily="34" charset="0"/>
              </a:rPr>
              <a:t> an einem Auftrag und </a:t>
            </a:r>
            <a:r>
              <a:rPr lang="de-DE" sz="1400" u="sng" smtClean="0">
                <a:solidFill>
                  <a:srgbClr val="FF0000"/>
                </a:solidFill>
                <a:latin typeface="Arial" panose="020B0604020202020204" pitchFamily="34" charset="0"/>
                <a:cs typeface="Arial" panose="020B0604020202020204" pitchFamily="34" charset="0"/>
              </a:rPr>
              <a:t>nachher</a:t>
            </a:r>
            <a:r>
              <a:rPr lang="de-DE" sz="1400" smtClean="0">
                <a:solidFill>
                  <a:srgbClr val="FF0000"/>
                </a:solidFill>
                <a:latin typeface="Arial" panose="020B0604020202020204" pitchFamily="34" charset="0"/>
                <a:cs typeface="Arial" panose="020B0604020202020204" pitchFamily="34" charset="0"/>
              </a:rPr>
              <a:t> an einem anderen. Er kann also datenbanktechnisch doch an MEHREREN Aufträgen arbeiten!</a:t>
            </a:r>
          </a:p>
          <a:p>
            <a:r>
              <a:rPr lang="de-DE" sz="1400" smtClean="0">
                <a:solidFill>
                  <a:srgbClr val="FF0000"/>
                </a:solidFill>
                <a:latin typeface="Arial" panose="020B0604020202020204" pitchFamily="34" charset="0"/>
                <a:cs typeface="Arial" panose="020B0604020202020204" pitchFamily="34" charset="0"/>
              </a:rPr>
              <a:t>Die scheinbare 1:n-Beziehung ist also unter Berücksichtigung der Zeit doch eine m:n-Beziehung und die Zeitangabe gehört in die Zwischentabelle! </a:t>
            </a:r>
            <a:endParaRPr lang="de-DE" sz="140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324582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9" name="Gerade Verbindung mit Pfeil 98"/>
          <p:cNvCxnSpPr>
            <a:stCxn id="129" idx="1"/>
            <a:endCxn id="104" idx="11"/>
          </p:cNvCxnSpPr>
          <p:nvPr/>
        </p:nvCxnSpPr>
        <p:spPr>
          <a:xfrm flipH="1" flipV="1">
            <a:off x="2864068" y="1585553"/>
            <a:ext cx="3103" cy="1393551"/>
          </a:xfrm>
          <a:prstGeom prst="straightConnector1">
            <a:avLst/>
          </a:prstGeom>
          <a:ln w="12700">
            <a:solidFill>
              <a:sysClr val="windowText" lastClr="000000"/>
            </a:solidFill>
            <a:headEnd type="diamond" w="lg" len="lg"/>
            <a:tailEnd type="diamond" w="lg" len="lg"/>
          </a:ln>
        </p:spPr>
        <p:style>
          <a:lnRef idx="1">
            <a:schemeClr val="accent1"/>
          </a:lnRef>
          <a:fillRef idx="0">
            <a:schemeClr val="accent1"/>
          </a:fillRef>
          <a:effectRef idx="0">
            <a:schemeClr val="accent1"/>
          </a:effectRef>
          <a:fontRef idx="minor">
            <a:schemeClr val="tx1"/>
          </a:fontRef>
        </p:style>
      </p:cxnSp>
      <p:sp>
        <p:nvSpPr>
          <p:cNvPr id="104" name="Rechteck 197"/>
          <p:cNvSpPr/>
          <p:nvPr/>
        </p:nvSpPr>
        <p:spPr>
          <a:xfrm>
            <a:off x="1860827" y="1125436"/>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Materialart</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(mat_id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129" name="Rechteck 197"/>
          <p:cNvSpPr/>
          <p:nvPr/>
        </p:nvSpPr>
        <p:spPr>
          <a:xfrm>
            <a:off x="2665924" y="2978788"/>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Kundenauftrag</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(kauf_id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28" name="Textfeld 27"/>
          <p:cNvSpPr txBox="1"/>
          <p:nvPr/>
        </p:nvSpPr>
        <p:spPr>
          <a:xfrm>
            <a:off x="2455792" y="2216580"/>
            <a:ext cx="704039" cy="246221"/>
          </a:xfrm>
          <a:prstGeom prst="rect">
            <a:avLst/>
          </a:prstGeom>
          <a:solidFill>
            <a:schemeClr val="bg1"/>
          </a:solidFill>
        </p:spPr>
        <p:txBody>
          <a:bodyPr wrap="none" rtlCol="0">
            <a:spAutoFit/>
          </a:bodyPr>
          <a:lstStyle/>
          <a:p>
            <a:pPr algn="ctr"/>
            <a:r>
              <a:rPr lang="de-DE" sz="1000" dirty="0" smtClean="0">
                <a:latin typeface="Arial" panose="020B0604020202020204" pitchFamily="34" charset="0"/>
                <a:cs typeface="Arial" panose="020B0604020202020204" pitchFamily="34" charset="0"/>
              </a:rPr>
              <a:t>Wie viel?</a:t>
            </a:r>
          </a:p>
        </p:txBody>
      </p:sp>
      <p:sp>
        <p:nvSpPr>
          <p:cNvPr id="2" name="Titel 1"/>
          <p:cNvSpPr>
            <a:spLocks noGrp="1"/>
          </p:cNvSpPr>
          <p:nvPr>
            <p:ph type="title"/>
          </p:nvPr>
        </p:nvSpPr>
        <p:spPr/>
        <p:txBody>
          <a:bodyPr/>
          <a:lstStyle/>
          <a:p>
            <a:r>
              <a:rPr lang="de-DE" smtClean="0"/>
              <a:t>Exkurs: Objekte und Objektarten</a:t>
            </a:r>
            <a:endParaRPr lang="de-DE"/>
          </a:p>
        </p:txBody>
      </p:sp>
      <p:cxnSp>
        <p:nvCxnSpPr>
          <p:cNvPr id="15" name="Gerade Verbindung mit Pfeil 14"/>
          <p:cNvCxnSpPr>
            <a:stCxn id="17" idx="1"/>
            <a:endCxn id="16" idx="11"/>
          </p:cNvCxnSpPr>
          <p:nvPr/>
        </p:nvCxnSpPr>
        <p:spPr>
          <a:xfrm flipH="1" flipV="1">
            <a:off x="7341573" y="1584827"/>
            <a:ext cx="3103" cy="1393551"/>
          </a:xfrm>
          <a:prstGeom prst="straightConnector1">
            <a:avLst/>
          </a:prstGeom>
          <a:ln w="12700">
            <a:solidFill>
              <a:sysClr val="windowText" lastClr="000000"/>
            </a:solidFill>
            <a:headEnd type="none" w="lg" len="lg"/>
            <a:tailEnd type="diamond" w="lg" len="lg"/>
          </a:ln>
        </p:spPr>
        <p:style>
          <a:lnRef idx="1">
            <a:schemeClr val="accent1"/>
          </a:lnRef>
          <a:fillRef idx="0">
            <a:schemeClr val="accent1"/>
          </a:fillRef>
          <a:effectRef idx="0">
            <a:schemeClr val="accent1"/>
          </a:effectRef>
          <a:fontRef idx="minor">
            <a:schemeClr val="tx1"/>
          </a:fontRef>
        </p:style>
      </p:cxnSp>
      <p:sp>
        <p:nvSpPr>
          <p:cNvPr id="16" name="Rechteck 197"/>
          <p:cNvSpPr/>
          <p:nvPr/>
        </p:nvSpPr>
        <p:spPr>
          <a:xfrm>
            <a:off x="6338332" y="1124710"/>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Material</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(mat_id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17" name="Rechteck 197"/>
          <p:cNvSpPr/>
          <p:nvPr/>
        </p:nvSpPr>
        <p:spPr>
          <a:xfrm>
            <a:off x="7143429" y="2978062"/>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Kundenauftrag</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(kauf_id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4" name="Textfeld 3"/>
          <p:cNvSpPr txBox="1"/>
          <p:nvPr/>
        </p:nvSpPr>
        <p:spPr>
          <a:xfrm>
            <a:off x="1853509" y="542851"/>
            <a:ext cx="6305957" cy="369332"/>
          </a:xfrm>
          <a:prstGeom prst="rect">
            <a:avLst/>
          </a:prstGeom>
          <a:noFill/>
        </p:spPr>
        <p:txBody>
          <a:bodyPr wrap="none" rtlCol="0">
            <a:spAutoFit/>
          </a:bodyPr>
          <a:lstStyle/>
          <a:p>
            <a:r>
              <a:rPr lang="de-DE" smtClean="0">
                <a:solidFill>
                  <a:srgbClr val="FF0000"/>
                </a:solidFill>
                <a:latin typeface="Arial" panose="020B0604020202020204" pitchFamily="34" charset="0"/>
                <a:cs typeface="Arial" panose="020B0604020202020204" pitchFamily="34" charset="0"/>
              </a:rPr>
              <a:t>Warum heißt „Material“ in Schritt 7 auf einmal „Materialart“?</a:t>
            </a:r>
            <a:endParaRPr lang="de-DE">
              <a:solidFill>
                <a:srgbClr val="FF0000"/>
              </a:solidFill>
              <a:latin typeface="Arial" panose="020B0604020202020204" pitchFamily="34" charset="0"/>
              <a:cs typeface="Arial" panose="020B0604020202020204" pitchFamily="34" charset="0"/>
            </a:endParaRPr>
          </a:p>
        </p:txBody>
      </p:sp>
      <p:sp>
        <p:nvSpPr>
          <p:cNvPr id="5" name="Textfeld 4"/>
          <p:cNvSpPr txBox="1"/>
          <p:nvPr/>
        </p:nvSpPr>
        <p:spPr>
          <a:xfrm>
            <a:off x="200472" y="3703672"/>
            <a:ext cx="9505056" cy="2677656"/>
          </a:xfrm>
          <a:prstGeom prst="rect">
            <a:avLst/>
          </a:prstGeom>
          <a:noFill/>
        </p:spPr>
        <p:txBody>
          <a:bodyPr wrap="square" rtlCol="0">
            <a:spAutoFit/>
          </a:bodyPr>
          <a:lstStyle/>
          <a:p>
            <a:r>
              <a:rPr lang="de-DE" sz="1200" smtClean="0">
                <a:latin typeface="Arial" panose="020B0604020202020204" pitchFamily="34" charset="0"/>
                <a:cs typeface="Arial" panose="020B0604020202020204" pitchFamily="34" charset="0"/>
              </a:rPr>
              <a:t>Zitat aus dem 2. Kapitel des Buches:</a:t>
            </a:r>
          </a:p>
          <a:p>
            <a:endParaRPr lang="de-DE" sz="1200" smtClean="0">
              <a:latin typeface="Arial" panose="020B0604020202020204" pitchFamily="34" charset="0"/>
              <a:cs typeface="Arial" panose="020B0604020202020204" pitchFamily="34" charset="0"/>
            </a:endParaRPr>
          </a:p>
          <a:p>
            <a:r>
              <a:rPr lang="de-DE" sz="1200" smtClean="0">
                <a:latin typeface="Arial" panose="020B0604020202020204" pitchFamily="34" charset="0"/>
                <a:cs typeface="Arial" panose="020B0604020202020204" pitchFamily="34" charset="0"/>
              </a:rPr>
              <a:t>„Es </a:t>
            </a:r>
            <a:r>
              <a:rPr lang="de-DE" sz="1200">
                <a:latin typeface="Arial" panose="020B0604020202020204" pitchFamily="34" charset="0"/>
                <a:cs typeface="Arial" panose="020B0604020202020204" pitchFamily="34" charset="0"/>
              </a:rPr>
              <a:t>geht hier darum, ob Objekte unterscheidbar sind oder nicht. Ein Beispiel: Das Material könnte eine Pumpe sein, die eine Seriennummer trägt. Eine andere Pumpe hat eine andere Seriennummer. Damit sind die beiden Pumpen unterscheidbar. Ein Sack Zement dagegen oder ein Quadratmeter Parkett ist nicht von einem anderen Sack Zement bzw. einem anderen Quadratmeter Parkett zu unterscheiden.</a:t>
            </a:r>
          </a:p>
          <a:p>
            <a:r>
              <a:rPr lang="de-DE" sz="1200">
                <a:latin typeface="Arial" panose="020B0604020202020204" pitchFamily="34" charset="0"/>
                <a:cs typeface="Arial" panose="020B0604020202020204" pitchFamily="34" charset="0"/>
              </a:rPr>
              <a:t>Eine Pumpe ist also im Rahmen der Datenmodellierung ein Material, ein Sack Zement ist eine Materialart! Es wird entweder </a:t>
            </a:r>
            <a:r>
              <a:rPr lang="de-DE" sz="1200" u="sng">
                <a:latin typeface="Arial" panose="020B0604020202020204" pitchFamily="34" charset="0"/>
                <a:cs typeface="Arial" panose="020B0604020202020204" pitchFamily="34" charset="0"/>
              </a:rPr>
              <a:t>eine ganz bestimmte </a:t>
            </a:r>
            <a:r>
              <a:rPr lang="de-DE" sz="1200">
                <a:latin typeface="Arial" panose="020B0604020202020204" pitchFamily="34" charset="0"/>
                <a:cs typeface="Arial" panose="020B0604020202020204" pitchFamily="34" charset="0"/>
              </a:rPr>
              <a:t>Pumpe eingebaut oder </a:t>
            </a:r>
            <a:r>
              <a:rPr lang="de-DE" sz="1200" u="sng">
                <a:latin typeface="Arial" panose="020B0604020202020204" pitchFamily="34" charset="0"/>
                <a:cs typeface="Arial" panose="020B0604020202020204" pitchFamily="34" charset="0"/>
              </a:rPr>
              <a:t>irgendein</a:t>
            </a:r>
            <a:r>
              <a:rPr lang="de-DE" sz="1200">
                <a:latin typeface="Arial" panose="020B0604020202020204" pitchFamily="34" charset="0"/>
                <a:cs typeface="Arial" panose="020B0604020202020204" pitchFamily="34" charset="0"/>
              </a:rPr>
              <a:t> Sack Zement verbraucht. Das muss dann auch entsprechend modelliert </a:t>
            </a:r>
            <a:r>
              <a:rPr lang="de-DE" sz="1200" smtClean="0">
                <a:latin typeface="Arial" panose="020B0604020202020204" pitchFamily="34" charset="0"/>
                <a:cs typeface="Arial" panose="020B0604020202020204" pitchFamily="34" charset="0"/>
              </a:rPr>
              <a:t>werden.</a:t>
            </a:r>
          </a:p>
          <a:p>
            <a:endParaRPr lang="de-DE" sz="1200" smtClean="0">
              <a:latin typeface="Arial" panose="020B0604020202020204" pitchFamily="34" charset="0"/>
              <a:cs typeface="Arial" panose="020B0604020202020204" pitchFamily="34" charset="0"/>
            </a:endParaRPr>
          </a:p>
          <a:p>
            <a:r>
              <a:rPr lang="de-DE" sz="1200" smtClean="0">
                <a:latin typeface="Arial" panose="020B0604020202020204" pitchFamily="34" charset="0"/>
                <a:cs typeface="Arial" panose="020B0604020202020204" pitchFamily="34" charset="0"/>
              </a:rPr>
              <a:t>Ein </a:t>
            </a:r>
            <a:r>
              <a:rPr lang="de-DE" sz="1200">
                <a:latin typeface="Arial" panose="020B0604020202020204" pitchFamily="34" charset="0"/>
                <a:cs typeface="Arial" panose="020B0604020202020204" pitchFamily="34" charset="0"/>
              </a:rPr>
              <a:t>Material bekommt neben dem Namen noch ein eindeutiges Kennzeichen (z. B. eine Nummer) und wird im Allgemeinen auch nur für einen Auftrag eingesetzt </a:t>
            </a:r>
            <a:r>
              <a:rPr lang="de-DE" sz="1200" smtClean="0">
                <a:latin typeface="Arial" panose="020B0604020202020204" pitchFamily="34" charset="0"/>
                <a:cs typeface="Arial" panose="020B0604020202020204" pitchFamily="34" charset="0"/>
              </a:rPr>
              <a:t>(=eine 1:n-Beziehung). </a:t>
            </a:r>
            <a:r>
              <a:rPr lang="de-DE" sz="1200">
                <a:latin typeface="Arial" panose="020B0604020202020204" pitchFamily="34" charset="0"/>
                <a:cs typeface="Arial" panose="020B0604020202020204" pitchFamily="34" charset="0"/>
              </a:rPr>
              <a:t>Eine Materialart bekommt nur einen Namen und kann in mehreren Aufträgen eingesetzt werden (eine m:n-Beziehung mit </a:t>
            </a:r>
            <a:r>
              <a:rPr lang="de-DE" sz="1200" smtClean="0">
                <a:latin typeface="Arial" panose="020B0604020202020204" pitchFamily="34" charset="0"/>
                <a:cs typeface="Arial" panose="020B0604020202020204" pitchFamily="34" charset="0"/>
              </a:rPr>
              <a:t>Zwischentabelle). </a:t>
            </a:r>
            <a:r>
              <a:rPr lang="de-DE" sz="1200">
                <a:latin typeface="Arial" panose="020B0604020202020204" pitchFamily="34" charset="0"/>
                <a:cs typeface="Arial" panose="020B0604020202020204" pitchFamily="34" charset="0"/>
              </a:rPr>
              <a:t>Deshalb muss bei einer Materialart auch zusätzlich festgehalten werden, wie viel davon in einem Auftrag verbraucht wurde, denn der eine Auftrag erfordert 20 Sack Zement und der andere 30, während von einer Pumpe (=Material!) immer nur eine (bestimmte!) verbaut wird</a:t>
            </a:r>
            <a:r>
              <a:rPr lang="de-DE" sz="1200" smtClean="0">
                <a:latin typeface="Arial" panose="020B0604020202020204" pitchFamily="34" charset="0"/>
                <a:cs typeface="Arial" panose="020B0604020202020204" pitchFamily="34" charset="0"/>
              </a:rPr>
              <a:t>.“</a:t>
            </a:r>
            <a:endParaRPr lang="de-DE" sz="1200">
              <a:latin typeface="Arial" panose="020B0604020202020204" pitchFamily="34" charset="0"/>
              <a:cs typeface="Arial" panose="020B0604020202020204" pitchFamily="34" charset="0"/>
            </a:endParaRPr>
          </a:p>
        </p:txBody>
      </p:sp>
      <p:sp>
        <p:nvSpPr>
          <p:cNvPr id="21" name="Textfeld 20"/>
          <p:cNvSpPr txBox="1"/>
          <p:nvPr/>
        </p:nvSpPr>
        <p:spPr>
          <a:xfrm>
            <a:off x="134616" y="1796623"/>
            <a:ext cx="2085242" cy="1200329"/>
          </a:xfrm>
          <a:prstGeom prst="rect">
            <a:avLst/>
          </a:prstGeom>
          <a:noFill/>
        </p:spPr>
        <p:txBody>
          <a:bodyPr wrap="square" rtlCol="0">
            <a:spAutoFit/>
          </a:bodyPr>
          <a:lstStyle/>
          <a:p>
            <a:r>
              <a:rPr lang="de-DE" smtClean="0">
                <a:solidFill>
                  <a:srgbClr val="FF0000"/>
                </a:solidFill>
                <a:latin typeface="Arial" panose="020B0604020202020204" pitchFamily="34" charset="0"/>
                <a:cs typeface="Arial" panose="020B0604020202020204" pitchFamily="34" charset="0"/>
              </a:rPr>
              <a:t>EINE Materialart gehört zu MEHREREN Kundenaufträgen.</a:t>
            </a:r>
            <a:endParaRPr lang="de-DE">
              <a:solidFill>
                <a:srgbClr val="FF0000"/>
              </a:solidFill>
              <a:latin typeface="Arial" panose="020B0604020202020204" pitchFamily="34" charset="0"/>
              <a:cs typeface="Arial" panose="020B0604020202020204" pitchFamily="34" charset="0"/>
            </a:endParaRPr>
          </a:p>
        </p:txBody>
      </p:sp>
      <p:sp>
        <p:nvSpPr>
          <p:cNvPr id="22" name="Textfeld 21"/>
          <p:cNvSpPr txBox="1"/>
          <p:nvPr/>
        </p:nvSpPr>
        <p:spPr>
          <a:xfrm>
            <a:off x="7617296" y="1796623"/>
            <a:ext cx="2085242" cy="923330"/>
          </a:xfrm>
          <a:prstGeom prst="rect">
            <a:avLst/>
          </a:prstGeom>
          <a:noFill/>
        </p:spPr>
        <p:txBody>
          <a:bodyPr wrap="square" rtlCol="0">
            <a:spAutoFit/>
          </a:bodyPr>
          <a:lstStyle/>
          <a:p>
            <a:r>
              <a:rPr lang="de-DE" smtClean="0">
                <a:solidFill>
                  <a:srgbClr val="FF0000"/>
                </a:solidFill>
                <a:latin typeface="Arial" panose="020B0604020202020204" pitchFamily="34" charset="0"/>
                <a:cs typeface="Arial" panose="020B0604020202020204" pitchFamily="34" charset="0"/>
              </a:rPr>
              <a:t>EIN Material gehört zu EINEM Kundenauftrag.</a:t>
            </a:r>
            <a:endParaRPr lang="de-DE">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877181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uppieren 4"/>
          <p:cNvGrpSpPr/>
          <p:nvPr/>
        </p:nvGrpSpPr>
        <p:grpSpPr>
          <a:xfrm>
            <a:off x="514682" y="1008706"/>
            <a:ext cx="4736552" cy="2315971"/>
            <a:chOff x="2269809" y="1052754"/>
            <a:chExt cx="4736552" cy="2315971"/>
          </a:xfrm>
        </p:grpSpPr>
        <p:cxnSp>
          <p:nvCxnSpPr>
            <p:cNvPr id="84" name="Gerade Verbindung mit Pfeil 83"/>
            <p:cNvCxnSpPr>
              <a:stCxn id="92" idx="1"/>
              <a:endCxn id="89" idx="11"/>
            </p:cNvCxnSpPr>
            <p:nvPr/>
          </p:nvCxnSpPr>
          <p:spPr>
            <a:xfrm flipH="1" flipV="1">
              <a:off x="5193341" y="1512871"/>
              <a:ext cx="3103" cy="1393551"/>
            </a:xfrm>
            <a:prstGeom prst="straightConnector1">
              <a:avLst/>
            </a:prstGeom>
            <a:ln w="12700">
              <a:solidFill>
                <a:sysClr val="windowText" lastClr="000000"/>
              </a:solidFill>
              <a:headEnd type="diamond"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85" name="Gerade Verbindung mit Pfeil 84"/>
            <p:cNvCxnSpPr>
              <a:stCxn id="90" idx="3"/>
              <a:endCxn id="91" idx="13"/>
            </p:cNvCxnSpPr>
            <p:nvPr/>
          </p:nvCxnSpPr>
          <p:spPr>
            <a:xfrm flipV="1">
              <a:off x="2879259" y="2491447"/>
              <a:ext cx="3451" cy="416751"/>
            </a:xfrm>
            <a:prstGeom prst="straightConnector1">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86" name="Gerade Verbindung mit Pfeil 85"/>
            <p:cNvCxnSpPr>
              <a:stCxn id="90" idx="8"/>
              <a:endCxn id="92" idx="18"/>
            </p:cNvCxnSpPr>
            <p:nvPr/>
          </p:nvCxnSpPr>
          <p:spPr>
            <a:xfrm flipV="1">
              <a:off x="3481416" y="3135566"/>
              <a:ext cx="1513841" cy="4827"/>
            </a:xfrm>
            <a:prstGeom prst="straightConnector1">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87" name="Gerade Verbindung mit Pfeil 86"/>
            <p:cNvCxnSpPr>
              <a:stCxn id="88" idx="15"/>
              <a:endCxn id="92" idx="5"/>
            </p:cNvCxnSpPr>
            <p:nvPr/>
          </p:nvCxnSpPr>
          <p:spPr>
            <a:xfrm>
              <a:off x="5995966" y="1512871"/>
              <a:ext cx="3765" cy="1393551"/>
            </a:xfrm>
            <a:prstGeom prst="straightConnector1">
              <a:avLst/>
            </a:prstGeom>
            <a:ln w="12700">
              <a:solidFill>
                <a:sysClr val="windowText" lastClr="000000"/>
              </a:solidFill>
              <a:headEnd type="diamond" w="lg" len="lg"/>
              <a:tailEnd type="diamond" w="lg" len="lg"/>
            </a:ln>
          </p:spPr>
          <p:style>
            <a:lnRef idx="1">
              <a:schemeClr val="accent1"/>
            </a:lnRef>
            <a:fillRef idx="0">
              <a:schemeClr val="accent1"/>
            </a:fillRef>
            <a:effectRef idx="0">
              <a:schemeClr val="accent1"/>
            </a:effectRef>
            <a:fontRef idx="minor">
              <a:schemeClr val="tx1"/>
            </a:fontRef>
          </p:style>
        </p:cxnSp>
        <p:sp>
          <p:nvSpPr>
            <p:cNvPr id="88" name="Rechteck 197"/>
            <p:cNvSpPr/>
            <p:nvPr/>
          </p:nvSpPr>
          <p:spPr>
            <a:xfrm>
              <a:off x="5794722" y="1052754"/>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Mitarbeiter</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(mit_id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89" name="Rechteck 197"/>
            <p:cNvSpPr/>
            <p:nvPr/>
          </p:nvSpPr>
          <p:spPr>
            <a:xfrm>
              <a:off x="4190100" y="1052754"/>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Materialart</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(mat_id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90" name="Rechteck 197"/>
            <p:cNvSpPr/>
            <p:nvPr/>
          </p:nvSpPr>
          <p:spPr>
            <a:xfrm>
              <a:off x="2269809" y="2907882"/>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Kunde</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(kun_id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91" name="Rechteck 197"/>
            <p:cNvSpPr/>
            <p:nvPr/>
          </p:nvSpPr>
          <p:spPr>
            <a:xfrm>
              <a:off x="2275062" y="2030604"/>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Kontakt</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(kon_id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92" name="Rechteck 197"/>
            <p:cNvSpPr/>
            <p:nvPr/>
          </p:nvSpPr>
          <p:spPr>
            <a:xfrm>
              <a:off x="4995197" y="2906106"/>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Kundenauftrag</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(kauf_id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93" name="Textfeld 92"/>
            <p:cNvSpPr txBox="1"/>
            <p:nvPr/>
          </p:nvSpPr>
          <p:spPr>
            <a:xfrm>
              <a:off x="5761947" y="2135349"/>
              <a:ext cx="588624" cy="246221"/>
            </a:xfrm>
            <a:prstGeom prst="rect">
              <a:avLst/>
            </a:prstGeom>
            <a:solidFill>
              <a:schemeClr val="bg1"/>
            </a:solidFill>
          </p:spPr>
          <p:txBody>
            <a:bodyPr wrap="none" rtlCol="0">
              <a:spAutoFit/>
            </a:bodyPr>
            <a:lstStyle/>
            <a:p>
              <a:pPr algn="ctr"/>
              <a:r>
                <a:rPr lang="de-DE" sz="1000" dirty="0" smtClean="0">
                  <a:latin typeface="Arial" panose="020B0604020202020204" pitchFamily="34" charset="0"/>
                  <a:cs typeface="Arial" panose="020B0604020202020204" pitchFamily="34" charset="0"/>
                </a:rPr>
                <a:t>Wann?</a:t>
              </a:r>
              <a:endParaRPr lang="de-DE" sz="1000" dirty="0">
                <a:latin typeface="Arial" panose="020B0604020202020204" pitchFamily="34" charset="0"/>
                <a:cs typeface="Arial" panose="020B0604020202020204" pitchFamily="34" charset="0"/>
              </a:endParaRPr>
            </a:p>
          </p:txBody>
        </p:sp>
        <p:sp>
          <p:nvSpPr>
            <p:cNvPr id="94" name="Textfeld 93"/>
            <p:cNvSpPr txBox="1"/>
            <p:nvPr/>
          </p:nvSpPr>
          <p:spPr>
            <a:xfrm>
              <a:off x="4785065" y="2143898"/>
              <a:ext cx="704039" cy="246221"/>
            </a:xfrm>
            <a:prstGeom prst="rect">
              <a:avLst/>
            </a:prstGeom>
            <a:solidFill>
              <a:schemeClr val="bg1"/>
            </a:solidFill>
          </p:spPr>
          <p:txBody>
            <a:bodyPr wrap="none" rtlCol="0">
              <a:spAutoFit/>
            </a:bodyPr>
            <a:lstStyle/>
            <a:p>
              <a:pPr algn="ctr"/>
              <a:r>
                <a:rPr lang="de-DE" sz="1000" dirty="0" smtClean="0">
                  <a:latin typeface="Arial" panose="020B0604020202020204" pitchFamily="34" charset="0"/>
                  <a:cs typeface="Arial" panose="020B0604020202020204" pitchFamily="34" charset="0"/>
                </a:rPr>
                <a:t>Wie viel?</a:t>
              </a:r>
            </a:p>
          </p:txBody>
        </p:sp>
      </p:grpSp>
      <p:sp>
        <p:nvSpPr>
          <p:cNvPr id="2" name="Titel 1"/>
          <p:cNvSpPr>
            <a:spLocks noGrp="1"/>
          </p:cNvSpPr>
          <p:nvPr>
            <p:ph type="title"/>
          </p:nvPr>
        </p:nvSpPr>
        <p:spPr/>
        <p:txBody>
          <a:bodyPr/>
          <a:lstStyle/>
          <a:p>
            <a:r>
              <a:rPr lang="de-DE"/>
              <a:t>Datenmodell „Firma“ (Schritt </a:t>
            </a:r>
            <a:r>
              <a:rPr lang="de-DE" smtClean="0"/>
              <a:t>8: Fremdschlüssel)</a:t>
            </a:r>
            <a:endParaRPr lang="de-DE"/>
          </a:p>
        </p:txBody>
      </p:sp>
      <p:sp>
        <p:nvSpPr>
          <p:cNvPr id="214" name="Freihandform 213"/>
          <p:cNvSpPr/>
          <p:nvPr/>
        </p:nvSpPr>
        <p:spPr bwMode="auto">
          <a:xfrm>
            <a:off x="504290" y="2099053"/>
            <a:ext cx="332043" cy="1053737"/>
          </a:xfrm>
          <a:custGeom>
            <a:avLst/>
            <a:gdLst>
              <a:gd name="connsiteX0" fmla="*/ 332043 w 332043"/>
              <a:gd name="connsiteY0" fmla="*/ 1053737 h 1053737"/>
              <a:gd name="connsiteX1" fmla="*/ 1118 w 332043"/>
              <a:gd name="connsiteY1" fmla="*/ 496388 h 1053737"/>
              <a:gd name="connsiteX2" fmla="*/ 244958 w 332043"/>
              <a:gd name="connsiteY2" fmla="*/ 0 h 1053737"/>
            </a:gdLst>
            <a:ahLst/>
            <a:cxnLst>
              <a:cxn ang="0">
                <a:pos x="connsiteX0" y="connsiteY0"/>
              </a:cxn>
              <a:cxn ang="0">
                <a:pos x="connsiteX1" y="connsiteY1"/>
              </a:cxn>
              <a:cxn ang="0">
                <a:pos x="connsiteX2" y="connsiteY2"/>
              </a:cxn>
            </a:cxnLst>
            <a:rect l="l" t="t" r="r" b="b"/>
            <a:pathLst>
              <a:path w="332043" h="1053737">
                <a:moveTo>
                  <a:pt x="332043" y="1053737"/>
                </a:moveTo>
                <a:cubicBezTo>
                  <a:pt x="173837" y="862874"/>
                  <a:pt x="15632" y="672011"/>
                  <a:pt x="1118" y="496388"/>
                </a:cubicBezTo>
                <a:cubicBezTo>
                  <a:pt x="-13396" y="320765"/>
                  <a:pt x="115781" y="160382"/>
                  <a:pt x="244958" y="0"/>
                </a:cubicBezTo>
              </a:path>
            </a:pathLst>
          </a:custGeom>
          <a:noFill/>
          <a:ln w="28575" cap="flat" cmpd="sng" algn="ctr">
            <a:solidFill>
              <a:srgbClr val="FF0000"/>
            </a:solidFill>
            <a:prstDash val="solid"/>
            <a:round/>
            <a:headEnd type="none" w="med" len="med"/>
            <a:tailEnd type="arrow" w="med" len="med"/>
          </a:ln>
          <a:effectLst/>
        </p:spPr>
        <p:txBody>
          <a:bodyPr rtlCol="0" anchor="ctr"/>
          <a:lstStyle/>
          <a:p>
            <a:pPr algn="ctr"/>
            <a:endParaRPr lang="de-DE"/>
          </a:p>
        </p:txBody>
      </p:sp>
      <p:sp>
        <p:nvSpPr>
          <p:cNvPr id="215" name="Textfeld 214"/>
          <p:cNvSpPr txBox="1"/>
          <p:nvPr/>
        </p:nvSpPr>
        <p:spPr>
          <a:xfrm>
            <a:off x="484349" y="2482010"/>
            <a:ext cx="620683" cy="230832"/>
          </a:xfrm>
          <a:prstGeom prst="rect">
            <a:avLst/>
          </a:prstGeom>
          <a:noFill/>
        </p:spPr>
        <p:txBody>
          <a:bodyPr wrap="none" rtlCol="0">
            <a:spAutoFit/>
          </a:bodyPr>
          <a:lstStyle/>
          <a:p>
            <a:r>
              <a:rPr lang="de-DE" sz="900" smtClean="0">
                <a:solidFill>
                  <a:srgbClr val="FF0000"/>
                </a:solidFill>
              </a:rPr>
              <a:t>kun_id_f</a:t>
            </a:r>
            <a:endParaRPr lang="de-DE" sz="900">
              <a:solidFill>
                <a:srgbClr val="FF0000"/>
              </a:solidFill>
            </a:endParaRPr>
          </a:p>
        </p:txBody>
      </p:sp>
      <p:sp>
        <p:nvSpPr>
          <p:cNvPr id="216" name="Freihandform 215"/>
          <p:cNvSpPr/>
          <p:nvPr/>
        </p:nvSpPr>
        <p:spPr bwMode="auto">
          <a:xfrm>
            <a:off x="2517703" y="1315281"/>
            <a:ext cx="539316" cy="888275"/>
          </a:xfrm>
          <a:custGeom>
            <a:avLst/>
            <a:gdLst>
              <a:gd name="connsiteX0" fmla="*/ 86470 w 539316"/>
              <a:gd name="connsiteY0" fmla="*/ 0 h 888275"/>
              <a:gd name="connsiteX1" fmla="*/ 34219 w 539316"/>
              <a:gd name="connsiteY1" fmla="*/ 644435 h 888275"/>
              <a:gd name="connsiteX2" fmla="*/ 539316 w 539316"/>
              <a:gd name="connsiteY2" fmla="*/ 888275 h 888275"/>
            </a:gdLst>
            <a:ahLst/>
            <a:cxnLst>
              <a:cxn ang="0">
                <a:pos x="connsiteX0" y="connsiteY0"/>
              </a:cxn>
              <a:cxn ang="0">
                <a:pos x="connsiteX1" y="connsiteY1"/>
              </a:cxn>
              <a:cxn ang="0">
                <a:pos x="connsiteX2" y="connsiteY2"/>
              </a:cxn>
            </a:cxnLst>
            <a:rect l="l" t="t" r="r" b="b"/>
            <a:pathLst>
              <a:path w="539316" h="888275">
                <a:moveTo>
                  <a:pt x="86470" y="0"/>
                </a:moveTo>
                <a:cubicBezTo>
                  <a:pt x="22607" y="248194"/>
                  <a:pt x="-41255" y="496389"/>
                  <a:pt x="34219" y="644435"/>
                </a:cubicBezTo>
                <a:cubicBezTo>
                  <a:pt x="109693" y="792481"/>
                  <a:pt x="324504" y="840378"/>
                  <a:pt x="539316" y="888275"/>
                </a:cubicBezTo>
              </a:path>
            </a:pathLst>
          </a:custGeom>
          <a:noFill/>
          <a:ln w="28575" cap="flat" cmpd="sng" algn="ctr">
            <a:solidFill>
              <a:srgbClr val="FF0000"/>
            </a:solidFill>
            <a:prstDash val="solid"/>
            <a:round/>
            <a:headEnd type="none" w="med" len="med"/>
            <a:tailEnd type="arrow" w="med" len="med"/>
          </a:ln>
          <a:effectLst/>
        </p:spPr>
        <p:txBody>
          <a:bodyPr rtlCol="0" anchor="ctr"/>
          <a:lstStyle/>
          <a:p>
            <a:pPr algn="ctr"/>
            <a:endParaRPr lang="de-DE"/>
          </a:p>
        </p:txBody>
      </p:sp>
      <p:sp>
        <p:nvSpPr>
          <p:cNvPr id="217" name="Freihandform 216"/>
          <p:cNvSpPr/>
          <p:nvPr/>
        </p:nvSpPr>
        <p:spPr bwMode="auto">
          <a:xfrm>
            <a:off x="2428141" y="2273224"/>
            <a:ext cx="1107849" cy="870857"/>
          </a:xfrm>
          <a:custGeom>
            <a:avLst/>
            <a:gdLst>
              <a:gd name="connsiteX0" fmla="*/ 1107849 w 1107849"/>
              <a:gd name="connsiteY0" fmla="*/ 870857 h 870857"/>
              <a:gd name="connsiteX1" fmla="*/ 10569 w 1107849"/>
              <a:gd name="connsiteY1" fmla="*/ 357052 h 870857"/>
              <a:gd name="connsiteX2" fmla="*/ 646295 w 1107849"/>
              <a:gd name="connsiteY2" fmla="*/ 0 h 870857"/>
            </a:gdLst>
            <a:ahLst/>
            <a:cxnLst>
              <a:cxn ang="0">
                <a:pos x="connsiteX0" y="connsiteY0"/>
              </a:cxn>
              <a:cxn ang="0">
                <a:pos x="connsiteX1" y="connsiteY1"/>
              </a:cxn>
              <a:cxn ang="0">
                <a:pos x="connsiteX2" y="connsiteY2"/>
              </a:cxn>
            </a:cxnLst>
            <a:rect l="l" t="t" r="r" b="b"/>
            <a:pathLst>
              <a:path w="1107849" h="870857">
                <a:moveTo>
                  <a:pt x="1107849" y="870857"/>
                </a:moveTo>
                <a:cubicBezTo>
                  <a:pt x="597672" y="686526"/>
                  <a:pt x="87495" y="502195"/>
                  <a:pt x="10569" y="357052"/>
                </a:cubicBezTo>
                <a:cubicBezTo>
                  <a:pt x="-66357" y="211909"/>
                  <a:pt x="289969" y="105954"/>
                  <a:pt x="646295" y="0"/>
                </a:cubicBezTo>
              </a:path>
            </a:pathLst>
          </a:custGeom>
          <a:noFill/>
          <a:ln w="28575" cap="flat" cmpd="sng" algn="ctr">
            <a:solidFill>
              <a:srgbClr val="FF0000"/>
            </a:solidFill>
            <a:prstDash val="solid"/>
            <a:round/>
            <a:headEnd type="none" w="med" len="med"/>
            <a:tailEnd type="arrow" w="med" len="med"/>
          </a:ln>
          <a:effectLst/>
        </p:spPr>
        <p:txBody>
          <a:bodyPr rtlCol="0" anchor="ctr"/>
          <a:lstStyle/>
          <a:p>
            <a:pPr algn="ctr"/>
            <a:endParaRPr lang="de-DE"/>
          </a:p>
        </p:txBody>
      </p:sp>
      <p:sp>
        <p:nvSpPr>
          <p:cNvPr id="218" name="Freihandform 217"/>
          <p:cNvSpPr/>
          <p:nvPr/>
        </p:nvSpPr>
        <p:spPr bwMode="auto">
          <a:xfrm>
            <a:off x="4563602" y="1280447"/>
            <a:ext cx="726338" cy="896983"/>
          </a:xfrm>
          <a:custGeom>
            <a:avLst/>
            <a:gdLst>
              <a:gd name="connsiteX0" fmla="*/ 383177 w 726338"/>
              <a:gd name="connsiteY0" fmla="*/ 0 h 896983"/>
              <a:gd name="connsiteX1" fmla="*/ 714103 w 726338"/>
              <a:gd name="connsiteY1" fmla="*/ 592183 h 896983"/>
              <a:gd name="connsiteX2" fmla="*/ 0 w 726338"/>
              <a:gd name="connsiteY2" fmla="*/ 896983 h 896983"/>
            </a:gdLst>
            <a:ahLst/>
            <a:cxnLst>
              <a:cxn ang="0">
                <a:pos x="connsiteX0" y="connsiteY0"/>
              </a:cxn>
              <a:cxn ang="0">
                <a:pos x="connsiteX1" y="connsiteY1"/>
              </a:cxn>
              <a:cxn ang="0">
                <a:pos x="connsiteX2" y="connsiteY2"/>
              </a:cxn>
            </a:cxnLst>
            <a:rect l="l" t="t" r="r" b="b"/>
            <a:pathLst>
              <a:path w="726338" h="896983">
                <a:moveTo>
                  <a:pt x="383177" y="0"/>
                </a:moveTo>
                <a:cubicBezTo>
                  <a:pt x="580571" y="221343"/>
                  <a:pt x="777966" y="442686"/>
                  <a:pt x="714103" y="592183"/>
                </a:cubicBezTo>
                <a:cubicBezTo>
                  <a:pt x="650240" y="741680"/>
                  <a:pt x="325120" y="819331"/>
                  <a:pt x="0" y="896983"/>
                </a:cubicBezTo>
              </a:path>
            </a:pathLst>
          </a:custGeom>
          <a:noFill/>
          <a:ln w="28575" cap="flat" cmpd="sng" algn="ctr">
            <a:solidFill>
              <a:srgbClr val="FF0000"/>
            </a:solidFill>
            <a:prstDash val="solid"/>
            <a:round/>
            <a:headEnd type="none" w="med" len="med"/>
            <a:tailEnd type="arrow" w="med" len="med"/>
          </a:ln>
          <a:effectLst/>
        </p:spPr>
        <p:txBody>
          <a:bodyPr rtlCol="0" anchor="ctr"/>
          <a:lstStyle/>
          <a:p>
            <a:pPr algn="ctr"/>
            <a:endParaRPr lang="de-DE"/>
          </a:p>
        </p:txBody>
      </p:sp>
      <p:sp>
        <p:nvSpPr>
          <p:cNvPr id="219" name="Freihandform 218"/>
          <p:cNvSpPr/>
          <p:nvPr/>
        </p:nvSpPr>
        <p:spPr bwMode="auto">
          <a:xfrm>
            <a:off x="4058505" y="2264516"/>
            <a:ext cx="1324882" cy="870857"/>
          </a:xfrm>
          <a:custGeom>
            <a:avLst/>
            <a:gdLst>
              <a:gd name="connsiteX0" fmla="*/ 0 w 1324882"/>
              <a:gd name="connsiteY0" fmla="*/ 870857 h 870857"/>
              <a:gd name="connsiteX1" fmla="*/ 1314994 w 1324882"/>
              <a:gd name="connsiteY1" fmla="*/ 478971 h 870857"/>
              <a:gd name="connsiteX2" fmla="*/ 496388 w 1324882"/>
              <a:gd name="connsiteY2" fmla="*/ 0 h 870857"/>
            </a:gdLst>
            <a:ahLst/>
            <a:cxnLst>
              <a:cxn ang="0">
                <a:pos x="connsiteX0" y="connsiteY0"/>
              </a:cxn>
              <a:cxn ang="0">
                <a:pos x="connsiteX1" y="connsiteY1"/>
              </a:cxn>
              <a:cxn ang="0">
                <a:pos x="connsiteX2" y="connsiteY2"/>
              </a:cxn>
            </a:cxnLst>
            <a:rect l="l" t="t" r="r" b="b"/>
            <a:pathLst>
              <a:path w="1324882" h="870857">
                <a:moveTo>
                  <a:pt x="0" y="870857"/>
                </a:moveTo>
                <a:cubicBezTo>
                  <a:pt x="616131" y="747485"/>
                  <a:pt x="1232263" y="624114"/>
                  <a:pt x="1314994" y="478971"/>
                </a:cubicBezTo>
                <a:cubicBezTo>
                  <a:pt x="1397725" y="333828"/>
                  <a:pt x="947056" y="166914"/>
                  <a:pt x="496388" y="0"/>
                </a:cubicBezTo>
              </a:path>
            </a:pathLst>
          </a:custGeom>
          <a:noFill/>
          <a:ln w="28575" cap="flat" cmpd="sng" algn="ctr">
            <a:solidFill>
              <a:srgbClr val="FF0000"/>
            </a:solidFill>
            <a:prstDash val="solid"/>
            <a:round/>
            <a:headEnd type="none" w="med" len="med"/>
            <a:tailEnd type="arrow" w="med" len="med"/>
          </a:ln>
          <a:effectLst/>
        </p:spPr>
        <p:txBody>
          <a:bodyPr rtlCol="0" anchor="ctr"/>
          <a:lstStyle/>
          <a:p>
            <a:pPr algn="ctr"/>
            <a:endParaRPr lang="de-DE"/>
          </a:p>
        </p:txBody>
      </p:sp>
      <p:sp>
        <p:nvSpPr>
          <p:cNvPr id="221" name="Freihandform 220"/>
          <p:cNvSpPr/>
          <p:nvPr/>
        </p:nvSpPr>
        <p:spPr bwMode="auto">
          <a:xfrm>
            <a:off x="1315305" y="3126664"/>
            <a:ext cx="2046514" cy="418082"/>
          </a:xfrm>
          <a:custGeom>
            <a:avLst/>
            <a:gdLst>
              <a:gd name="connsiteX0" fmla="*/ 0 w 2046514"/>
              <a:gd name="connsiteY0" fmla="*/ 0 h 418082"/>
              <a:gd name="connsiteX1" fmla="*/ 1140823 w 2046514"/>
              <a:gd name="connsiteY1" fmla="*/ 418012 h 418082"/>
              <a:gd name="connsiteX2" fmla="*/ 2046514 w 2046514"/>
              <a:gd name="connsiteY2" fmla="*/ 26126 h 418082"/>
            </a:gdLst>
            <a:ahLst/>
            <a:cxnLst>
              <a:cxn ang="0">
                <a:pos x="connsiteX0" y="connsiteY0"/>
              </a:cxn>
              <a:cxn ang="0">
                <a:pos x="connsiteX1" y="connsiteY1"/>
              </a:cxn>
              <a:cxn ang="0">
                <a:pos x="connsiteX2" y="connsiteY2"/>
              </a:cxn>
            </a:cxnLst>
            <a:rect l="l" t="t" r="r" b="b"/>
            <a:pathLst>
              <a:path w="2046514" h="418082">
                <a:moveTo>
                  <a:pt x="0" y="0"/>
                </a:moveTo>
                <a:cubicBezTo>
                  <a:pt x="399868" y="206829"/>
                  <a:pt x="799737" y="413658"/>
                  <a:pt x="1140823" y="418012"/>
                </a:cubicBezTo>
                <a:cubicBezTo>
                  <a:pt x="1481909" y="422366"/>
                  <a:pt x="1764211" y="224246"/>
                  <a:pt x="2046514" y="26126"/>
                </a:cubicBezTo>
              </a:path>
            </a:pathLst>
          </a:custGeom>
          <a:noFill/>
          <a:ln w="28575" cap="flat" cmpd="sng" algn="ctr">
            <a:solidFill>
              <a:srgbClr val="FF0000"/>
            </a:solidFill>
            <a:prstDash val="solid"/>
            <a:round/>
            <a:headEnd type="none" w="med" len="med"/>
            <a:tailEnd type="arrow" w="med" len="med"/>
          </a:ln>
          <a:effectLst/>
        </p:spPr>
        <p:txBody>
          <a:bodyPr rtlCol="0" anchor="ctr"/>
          <a:lstStyle/>
          <a:p>
            <a:pPr algn="ctr"/>
            <a:endParaRPr lang="de-DE"/>
          </a:p>
        </p:txBody>
      </p:sp>
      <p:sp>
        <p:nvSpPr>
          <p:cNvPr id="222" name="Textfeld 221"/>
          <p:cNvSpPr txBox="1"/>
          <p:nvPr/>
        </p:nvSpPr>
        <p:spPr>
          <a:xfrm>
            <a:off x="2132669" y="3308768"/>
            <a:ext cx="620683" cy="230832"/>
          </a:xfrm>
          <a:prstGeom prst="rect">
            <a:avLst/>
          </a:prstGeom>
          <a:noFill/>
        </p:spPr>
        <p:txBody>
          <a:bodyPr wrap="none" rtlCol="0">
            <a:spAutoFit/>
          </a:bodyPr>
          <a:lstStyle/>
          <a:p>
            <a:r>
              <a:rPr lang="de-DE" sz="900" smtClean="0">
                <a:solidFill>
                  <a:srgbClr val="FF0000"/>
                </a:solidFill>
              </a:rPr>
              <a:t>kun_id_f</a:t>
            </a:r>
            <a:endParaRPr lang="de-DE" sz="900">
              <a:solidFill>
                <a:srgbClr val="FF0000"/>
              </a:solidFill>
            </a:endParaRPr>
          </a:p>
        </p:txBody>
      </p:sp>
      <p:sp>
        <p:nvSpPr>
          <p:cNvPr id="223" name="Textfeld 222"/>
          <p:cNvSpPr txBox="1"/>
          <p:nvPr/>
        </p:nvSpPr>
        <p:spPr>
          <a:xfrm>
            <a:off x="2461315" y="1706209"/>
            <a:ext cx="627095" cy="230832"/>
          </a:xfrm>
          <a:prstGeom prst="rect">
            <a:avLst/>
          </a:prstGeom>
          <a:noFill/>
        </p:spPr>
        <p:txBody>
          <a:bodyPr wrap="none" rtlCol="0">
            <a:spAutoFit/>
          </a:bodyPr>
          <a:lstStyle/>
          <a:p>
            <a:r>
              <a:rPr lang="de-DE" sz="900" smtClean="0">
                <a:solidFill>
                  <a:srgbClr val="FF0000"/>
                </a:solidFill>
              </a:rPr>
              <a:t>mat_id_f</a:t>
            </a:r>
            <a:endParaRPr lang="de-DE" sz="900">
              <a:solidFill>
                <a:srgbClr val="FF0000"/>
              </a:solidFill>
            </a:endParaRPr>
          </a:p>
        </p:txBody>
      </p:sp>
      <p:sp>
        <p:nvSpPr>
          <p:cNvPr id="224" name="Textfeld 223"/>
          <p:cNvSpPr txBox="1"/>
          <p:nvPr/>
        </p:nvSpPr>
        <p:spPr>
          <a:xfrm>
            <a:off x="2503485" y="2482010"/>
            <a:ext cx="652743" cy="230832"/>
          </a:xfrm>
          <a:prstGeom prst="rect">
            <a:avLst/>
          </a:prstGeom>
          <a:noFill/>
        </p:spPr>
        <p:txBody>
          <a:bodyPr wrap="none" rtlCol="0">
            <a:spAutoFit/>
          </a:bodyPr>
          <a:lstStyle/>
          <a:p>
            <a:r>
              <a:rPr lang="de-DE" sz="900" smtClean="0">
                <a:solidFill>
                  <a:srgbClr val="FF0000"/>
                </a:solidFill>
              </a:rPr>
              <a:t>kauf_id_f</a:t>
            </a:r>
            <a:endParaRPr lang="de-DE" sz="900">
              <a:solidFill>
                <a:srgbClr val="FF0000"/>
              </a:solidFill>
            </a:endParaRPr>
          </a:p>
        </p:txBody>
      </p:sp>
      <p:sp>
        <p:nvSpPr>
          <p:cNvPr id="225" name="Textfeld 224"/>
          <p:cNvSpPr txBox="1"/>
          <p:nvPr/>
        </p:nvSpPr>
        <p:spPr>
          <a:xfrm>
            <a:off x="4616429" y="1698458"/>
            <a:ext cx="588623" cy="230832"/>
          </a:xfrm>
          <a:prstGeom prst="rect">
            <a:avLst/>
          </a:prstGeom>
          <a:noFill/>
        </p:spPr>
        <p:txBody>
          <a:bodyPr wrap="none" rtlCol="0">
            <a:spAutoFit/>
          </a:bodyPr>
          <a:lstStyle/>
          <a:p>
            <a:r>
              <a:rPr lang="de-DE" sz="900" smtClean="0">
                <a:solidFill>
                  <a:srgbClr val="FF0000"/>
                </a:solidFill>
              </a:rPr>
              <a:t>mit_id_f</a:t>
            </a:r>
            <a:endParaRPr lang="de-DE" sz="900">
              <a:solidFill>
                <a:srgbClr val="FF0000"/>
              </a:solidFill>
            </a:endParaRPr>
          </a:p>
        </p:txBody>
      </p:sp>
      <p:sp>
        <p:nvSpPr>
          <p:cNvPr id="226" name="Textfeld 225"/>
          <p:cNvSpPr txBox="1"/>
          <p:nvPr/>
        </p:nvSpPr>
        <p:spPr>
          <a:xfrm>
            <a:off x="4643185" y="2584528"/>
            <a:ext cx="652743" cy="230832"/>
          </a:xfrm>
          <a:prstGeom prst="rect">
            <a:avLst/>
          </a:prstGeom>
          <a:noFill/>
        </p:spPr>
        <p:txBody>
          <a:bodyPr wrap="none" rtlCol="0">
            <a:spAutoFit/>
          </a:bodyPr>
          <a:lstStyle/>
          <a:p>
            <a:r>
              <a:rPr lang="de-DE" sz="900" smtClean="0">
                <a:solidFill>
                  <a:srgbClr val="FF0000"/>
                </a:solidFill>
              </a:rPr>
              <a:t>kauf_id_f</a:t>
            </a:r>
            <a:endParaRPr lang="de-DE" sz="900">
              <a:solidFill>
                <a:srgbClr val="FF0000"/>
              </a:solidFill>
            </a:endParaRPr>
          </a:p>
        </p:txBody>
      </p:sp>
      <p:pic>
        <p:nvPicPr>
          <p:cNvPr id="3" name="Grafik 2"/>
          <p:cNvPicPr>
            <a:picLocks noChangeAspect="1"/>
          </p:cNvPicPr>
          <p:nvPr/>
        </p:nvPicPr>
        <p:blipFill>
          <a:blip r:embed="rId2"/>
          <a:stretch>
            <a:fillRect/>
          </a:stretch>
        </p:blipFill>
        <p:spPr>
          <a:xfrm>
            <a:off x="5411987" y="5158470"/>
            <a:ext cx="3914775" cy="1114425"/>
          </a:xfrm>
          <a:prstGeom prst="rect">
            <a:avLst/>
          </a:prstGeom>
        </p:spPr>
      </p:pic>
      <p:sp>
        <p:nvSpPr>
          <p:cNvPr id="4" name="Textfeld 3"/>
          <p:cNvSpPr txBox="1"/>
          <p:nvPr/>
        </p:nvSpPr>
        <p:spPr>
          <a:xfrm>
            <a:off x="266982" y="4515873"/>
            <a:ext cx="4859067" cy="1815882"/>
          </a:xfrm>
          <a:prstGeom prst="rect">
            <a:avLst/>
          </a:prstGeom>
          <a:noFill/>
        </p:spPr>
        <p:txBody>
          <a:bodyPr wrap="square" rtlCol="0">
            <a:spAutoFit/>
          </a:bodyPr>
          <a:lstStyle/>
          <a:p>
            <a:r>
              <a:rPr lang="de-DE" sz="1600" smtClean="0">
                <a:latin typeface="Arial" panose="020B0604020202020204" pitchFamily="34" charset="0"/>
                <a:cs typeface="Arial" panose="020B0604020202020204" pitchFamily="34" charset="0"/>
              </a:rPr>
              <a:t>Die gebogenen Pfeile können Sie auf dem ausgedruckten Datenmodell von Hand zeichnen – oder mit diesem Powerpoint-Werkzeug.</a:t>
            </a:r>
          </a:p>
          <a:p>
            <a:r>
              <a:rPr lang="de-DE" sz="1600" smtClean="0">
                <a:latin typeface="Arial" panose="020B0604020202020204" pitchFamily="34" charset="0"/>
                <a:cs typeface="Arial" panose="020B0604020202020204" pitchFamily="34" charset="0"/>
              </a:rPr>
              <a:t>Dazu:</a:t>
            </a:r>
          </a:p>
          <a:p>
            <a:pPr marL="285750" indent="-285750">
              <a:buFont typeface="Arial" panose="020B0604020202020204" pitchFamily="34" charset="0"/>
              <a:buChar char="•"/>
            </a:pPr>
            <a:r>
              <a:rPr lang="de-DE" sz="1600" smtClean="0">
                <a:latin typeface="Arial" panose="020B0604020202020204" pitchFamily="34" charset="0"/>
                <a:cs typeface="Arial" panose="020B0604020202020204" pitchFamily="34" charset="0"/>
              </a:rPr>
              <a:t>ein einfacher Linksklick am Anfang,</a:t>
            </a:r>
          </a:p>
          <a:p>
            <a:pPr marL="285750" indent="-285750">
              <a:buFont typeface="Arial" panose="020B0604020202020204" pitchFamily="34" charset="0"/>
              <a:buChar char="•"/>
            </a:pPr>
            <a:r>
              <a:rPr lang="de-DE" sz="1600" smtClean="0">
                <a:latin typeface="Arial" panose="020B0604020202020204" pitchFamily="34" charset="0"/>
                <a:cs typeface="Arial" panose="020B0604020202020204" pitchFamily="34" charset="0"/>
              </a:rPr>
              <a:t>ein einfacher Linksklick an der Knickstelle und</a:t>
            </a:r>
          </a:p>
          <a:p>
            <a:pPr marL="285750" indent="-285750">
              <a:buFont typeface="Arial" panose="020B0604020202020204" pitchFamily="34" charset="0"/>
              <a:buChar char="•"/>
            </a:pPr>
            <a:r>
              <a:rPr lang="de-DE" sz="1600" smtClean="0">
                <a:latin typeface="Arial" panose="020B0604020202020204" pitchFamily="34" charset="0"/>
                <a:cs typeface="Arial" panose="020B0604020202020204" pitchFamily="34" charset="0"/>
              </a:rPr>
              <a:t>ein Doppelklick am Endpunkt!</a:t>
            </a:r>
            <a:endParaRPr lang="de-DE" sz="1600">
              <a:latin typeface="Arial" panose="020B0604020202020204" pitchFamily="34" charset="0"/>
              <a:cs typeface="Arial" panose="020B0604020202020204" pitchFamily="34" charset="0"/>
            </a:endParaRPr>
          </a:p>
        </p:txBody>
      </p:sp>
      <p:cxnSp>
        <p:nvCxnSpPr>
          <p:cNvPr id="6" name="Gerade Verbindung mit Pfeil 5"/>
          <p:cNvCxnSpPr/>
          <p:nvPr/>
        </p:nvCxnSpPr>
        <p:spPr>
          <a:xfrm>
            <a:off x="4012058" y="5175887"/>
            <a:ext cx="2001592" cy="661495"/>
          </a:xfrm>
          <a:prstGeom prst="straightConnector1">
            <a:avLst/>
          </a:prstGeom>
          <a:ln w="38100">
            <a:solidFill>
              <a:srgbClr val="FF0000"/>
            </a:solidFill>
            <a:headEnd type="none" w="med" len="med"/>
            <a:tailEnd type="arrow" w="lg" len="lg"/>
          </a:ln>
        </p:spPr>
        <p:style>
          <a:lnRef idx="1">
            <a:schemeClr val="accent1"/>
          </a:lnRef>
          <a:fillRef idx="0">
            <a:schemeClr val="accent1"/>
          </a:fillRef>
          <a:effectRef idx="0">
            <a:schemeClr val="accent1"/>
          </a:effectRef>
          <a:fontRef idx="minor">
            <a:schemeClr val="tx1"/>
          </a:fontRef>
        </p:style>
      </p:cxnSp>
      <p:sp>
        <p:nvSpPr>
          <p:cNvPr id="7" name="Textfeld 6"/>
          <p:cNvSpPr txBox="1"/>
          <p:nvPr/>
        </p:nvSpPr>
        <p:spPr>
          <a:xfrm>
            <a:off x="5632927" y="749730"/>
            <a:ext cx="4185509" cy="3046988"/>
          </a:xfrm>
          <a:prstGeom prst="rect">
            <a:avLst/>
          </a:prstGeom>
          <a:noFill/>
        </p:spPr>
        <p:txBody>
          <a:bodyPr wrap="square" rtlCol="0">
            <a:spAutoFit/>
          </a:bodyPr>
          <a:lstStyle/>
          <a:p>
            <a:r>
              <a:rPr lang="de-DE" sz="1600" smtClean="0">
                <a:latin typeface="Arial" panose="020B0604020202020204" pitchFamily="34" charset="0"/>
                <a:cs typeface="Arial" panose="020B0604020202020204" pitchFamily="34" charset="0"/>
              </a:rPr>
              <a:t>Zitat aus dem Buch (2. Kapitel):</a:t>
            </a:r>
          </a:p>
          <a:p>
            <a:endParaRPr lang="de-DE" sz="1600" smtClean="0">
              <a:latin typeface="Arial" panose="020B0604020202020204" pitchFamily="34" charset="0"/>
              <a:cs typeface="Arial" panose="020B0604020202020204" pitchFamily="34" charset="0"/>
            </a:endParaRPr>
          </a:p>
          <a:p>
            <a:r>
              <a:rPr lang="de-DE" sz="1600" smtClean="0">
                <a:latin typeface="Arial" panose="020B0604020202020204" pitchFamily="34" charset="0"/>
                <a:cs typeface="Arial" panose="020B0604020202020204" pitchFamily="34" charset="0"/>
              </a:rPr>
              <a:t>„</a:t>
            </a:r>
            <a:r>
              <a:rPr lang="de-DE" sz="1600" u="sng" smtClean="0">
                <a:latin typeface="Arial" panose="020B0604020202020204" pitchFamily="34" charset="0"/>
                <a:cs typeface="Arial" panose="020B0604020202020204" pitchFamily="34" charset="0"/>
              </a:rPr>
              <a:t>1:n-Relationen</a:t>
            </a:r>
            <a:r>
              <a:rPr lang="de-DE" sz="1600" smtClean="0">
                <a:latin typeface="Arial" panose="020B0604020202020204" pitchFamily="34" charset="0"/>
                <a:cs typeface="Arial" panose="020B0604020202020204" pitchFamily="34" charset="0"/>
              </a:rPr>
              <a:t> </a:t>
            </a:r>
            <a:r>
              <a:rPr lang="de-DE" sz="1600">
                <a:latin typeface="Arial" panose="020B0604020202020204" pitchFamily="34" charset="0"/>
                <a:cs typeface="Arial" panose="020B0604020202020204" pitchFamily="34" charset="0"/>
              </a:rPr>
              <a:t>werden in das physische Modell überführt, indem man den Primärschlüssel der »1«-Seite als Fremdschlüssel auf der »n«-Seite einträgt.</a:t>
            </a:r>
          </a:p>
          <a:p>
            <a:endParaRPr lang="de-DE" sz="1600" smtClean="0">
              <a:latin typeface="Arial" panose="020B0604020202020204" pitchFamily="34" charset="0"/>
              <a:cs typeface="Arial" panose="020B0604020202020204" pitchFamily="34" charset="0"/>
            </a:endParaRPr>
          </a:p>
          <a:p>
            <a:r>
              <a:rPr lang="de-DE" sz="1600" u="sng" smtClean="0">
                <a:latin typeface="Arial" panose="020B0604020202020204" pitchFamily="34" charset="0"/>
                <a:cs typeface="Arial" panose="020B0604020202020204" pitchFamily="34" charset="0"/>
              </a:rPr>
              <a:t>m:n-Relationen</a:t>
            </a:r>
            <a:r>
              <a:rPr lang="de-DE" sz="1600" smtClean="0">
                <a:latin typeface="Arial" panose="020B0604020202020204" pitchFamily="34" charset="0"/>
                <a:cs typeface="Arial" panose="020B0604020202020204" pitchFamily="34" charset="0"/>
              </a:rPr>
              <a:t> </a:t>
            </a:r>
            <a:r>
              <a:rPr lang="de-DE" sz="1600">
                <a:latin typeface="Arial" panose="020B0604020202020204" pitchFamily="34" charset="0"/>
                <a:cs typeface="Arial" panose="020B0604020202020204" pitchFamily="34" charset="0"/>
              </a:rPr>
              <a:t>werden in das physische Modell überführt, indem man die Primärschlüssel beider Entitäten in einer Zwischentabelle als Fremdschlüssel einträgt</a:t>
            </a:r>
            <a:r>
              <a:rPr lang="de-DE" sz="1600" smtClean="0">
                <a:latin typeface="Arial" panose="020B0604020202020204" pitchFamily="34" charset="0"/>
                <a:cs typeface="Arial" panose="020B0604020202020204" pitchFamily="34" charset="0"/>
              </a:rPr>
              <a:t>.“</a:t>
            </a:r>
            <a:endParaRPr lang="de-DE" sz="16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5319256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Datenmodell „Firma“ (Schritt </a:t>
            </a:r>
            <a:r>
              <a:rPr lang="de-DE" smtClean="0"/>
              <a:t>9: Umsetzung in Access)</a:t>
            </a:r>
            <a:endParaRPr lang="de-DE"/>
          </a:p>
        </p:txBody>
      </p:sp>
      <p:pic>
        <p:nvPicPr>
          <p:cNvPr id="5" name="Grafik 4"/>
          <p:cNvPicPr>
            <a:picLocks noChangeAspect="1"/>
          </p:cNvPicPr>
          <p:nvPr/>
        </p:nvPicPr>
        <p:blipFill>
          <a:blip r:embed="rId2"/>
          <a:stretch>
            <a:fillRect/>
          </a:stretch>
        </p:blipFill>
        <p:spPr>
          <a:xfrm>
            <a:off x="833437" y="461962"/>
            <a:ext cx="8239125" cy="5934075"/>
          </a:xfrm>
          <a:prstGeom prst="rect">
            <a:avLst/>
          </a:prstGeom>
        </p:spPr>
      </p:pic>
      <p:sp>
        <p:nvSpPr>
          <p:cNvPr id="83" name="Ellipse 82"/>
          <p:cNvSpPr/>
          <p:nvPr/>
        </p:nvSpPr>
        <p:spPr>
          <a:xfrm>
            <a:off x="5058880" y="1309650"/>
            <a:ext cx="933450" cy="381000"/>
          </a:xfrm>
          <a:prstGeom prst="ellipse">
            <a:avLst/>
          </a:prstGeom>
          <a:noFill/>
          <a:ln w="28575">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4" name="Ellipse 83"/>
          <p:cNvSpPr/>
          <p:nvPr/>
        </p:nvSpPr>
        <p:spPr>
          <a:xfrm>
            <a:off x="7257256" y="1281075"/>
            <a:ext cx="933450" cy="209550"/>
          </a:xfrm>
          <a:prstGeom prst="ellipse">
            <a:avLst/>
          </a:prstGeom>
          <a:noFill/>
          <a:ln w="28575">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8" name="Textfeld 17"/>
          <p:cNvSpPr txBox="1"/>
          <p:nvPr/>
        </p:nvSpPr>
        <p:spPr>
          <a:xfrm>
            <a:off x="4489094" y="4641711"/>
            <a:ext cx="4185509" cy="1754326"/>
          </a:xfrm>
          <a:prstGeom prst="rect">
            <a:avLst/>
          </a:prstGeom>
          <a:noFill/>
        </p:spPr>
        <p:txBody>
          <a:bodyPr wrap="square" rtlCol="0">
            <a:spAutoFit/>
          </a:bodyPr>
          <a:lstStyle/>
          <a:p>
            <a:r>
              <a:rPr lang="de-DE" sz="1200" smtClean="0">
                <a:latin typeface="Arial" panose="020B0604020202020204" pitchFamily="34" charset="0"/>
                <a:cs typeface="Arial" panose="020B0604020202020204" pitchFamily="34" charset="0"/>
              </a:rPr>
              <a:t>Zitat aus dem Buch (2. Kapitel):</a:t>
            </a:r>
          </a:p>
          <a:p>
            <a:endParaRPr lang="de-DE" sz="1200" smtClean="0">
              <a:latin typeface="Arial" panose="020B0604020202020204" pitchFamily="34" charset="0"/>
              <a:cs typeface="Arial" panose="020B0604020202020204" pitchFamily="34" charset="0"/>
            </a:endParaRPr>
          </a:p>
          <a:p>
            <a:r>
              <a:rPr lang="de-DE" sz="1200" smtClean="0">
                <a:latin typeface="Arial" panose="020B0604020202020204" pitchFamily="34" charset="0"/>
                <a:cs typeface="Arial" panose="020B0604020202020204" pitchFamily="34" charset="0"/>
              </a:rPr>
              <a:t>„</a:t>
            </a:r>
            <a:r>
              <a:rPr lang="de-DE" sz="1200" u="sng" smtClean="0">
                <a:latin typeface="Arial" panose="020B0604020202020204" pitchFamily="34" charset="0"/>
                <a:cs typeface="Arial" panose="020B0604020202020204" pitchFamily="34" charset="0"/>
              </a:rPr>
              <a:t>1:n-Relationen</a:t>
            </a:r>
            <a:r>
              <a:rPr lang="de-DE" sz="1200" smtClean="0">
                <a:latin typeface="Arial" panose="020B0604020202020204" pitchFamily="34" charset="0"/>
                <a:cs typeface="Arial" panose="020B0604020202020204" pitchFamily="34" charset="0"/>
              </a:rPr>
              <a:t> </a:t>
            </a:r>
            <a:r>
              <a:rPr lang="de-DE" sz="1200">
                <a:latin typeface="Arial" panose="020B0604020202020204" pitchFamily="34" charset="0"/>
                <a:cs typeface="Arial" panose="020B0604020202020204" pitchFamily="34" charset="0"/>
              </a:rPr>
              <a:t>werden in das physische Modell überführt, indem man den Primärschlüssel der »1«-Seite als Fremdschlüssel auf der »n«-Seite einträgt.</a:t>
            </a:r>
          </a:p>
          <a:p>
            <a:endParaRPr lang="de-DE" sz="1200" smtClean="0">
              <a:latin typeface="Arial" panose="020B0604020202020204" pitchFamily="34" charset="0"/>
              <a:cs typeface="Arial" panose="020B0604020202020204" pitchFamily="34" charset="0"/>
            </a:endParaRPr>
          </a:p>
          <a:p>
            <a:r>
              <a:rPr lang="de-DE" sz="1200" u="sng" smtClean="0">
                <a:latin typeface="Arial" panose="020B0604020202020204" pitchFamily="34" charset="0"/>
                <a:cs typeface="Arial" panose="020B0604020202020204" pitchFamily="34" charset="0"/>
              </a:rPr>
              <a:t>m:n-Relationen</a:t>
            </a:r>
            <a:r>
              <a:rPr lang="de-DE" sz="1200" smtClean="0">
                <a:latin typeface="Arial" panose="020B0604020202020204" pitchFamily="34" charset="0"/>
                <a:cs typeface="Arial" panose="020B0604020202020204" pitchFamily="34" charset="0"/>
              </a:rPr>
              <a:t> </a:t>
            </a:r>
            <a:r>
              <a:rPr lang="de-DE" sz="1200">
                <a:latin typeface="Arial" panose="020B0604020202020204" pitchFamily="34" charset="0"/>
                <a:cs typeface="Arial" panose="020B0604020202020204" pitchFamily="34" charset="0"/>
              </a:rPr>
              <a:t>werden in das physische Modell überführt, indem man die Primärschlüssel beider Entitäten in einer Zwischentabelle als Fremdschlüssel einträgt</a:t>
            </a:r>
            <a:r>
              <a:rPr lang="de-DE" sz="1200" smtClean="0">
                <a:latin typeface="Arial" panose="020B0604020202020204" pitchFamily="34" charset="0"/>
                <a:cs typeface="Arial" panose="020B0604020202020204" pitchFamily="34" charset="0"/>
              </a:rPr>
              <a:t>.“</a:t>
            </a:r>
            <a:endParaRPr lang="de-DE" sz="1200">
              <a:latin typeface="Arial" panose="020B0604020202020204" pitchFamily="34" charset="0"/>
              <a:cs typeface="Arial" panose="020B0604020202020204" pitchFamily="34" charset="0"/>
            </a:endParaRPr>
          </a:p>
        </p:txBody>
      </p:sp>
      <p:sp>
        <p:nvSpPr>
          <p:cNvPr id="20" name="Ellipse 19"/>
          <p:cNvSpPr/>
          <p:nvPr/>
        </p:nvSpPr>
        <p:spPr>
          <a:xfrm>
            <a:off x="3083768" y="1604925"/>
            <a:ext cx="933450" cy="209550"/>
          </a:xfrm>
          <a:prstGeom prst="ellipse">
            <a:avLst/>
          </a:prstGeom>
          <a:noFill/>
          <a:ln w="28575">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1" name="Ellipse 20"/>
          <p:cNvSpPr/>
          <p:nvPr/>
        </p:nvSpPr>
        <p:spPr>
          <a:xfrm>
            <a:off x="3049116" y="1966985"/>
            <a:ext cx="933450" cy="20955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2" name="Ellipse 21"/>
          <p:cNvSpPr/>
          <p:nvPr/>
        </p:nvSpPr>
        <p:spPr>
          <a:xfrm>
            <a:off x="992560" y="2996952"/>
            <a:ext cx="933450" cy="20955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Freihandform 3"/>
          <p:cNvSpPr/>
          <p:nvPr/>
        </p:nvSpPr>
        <p:spPr>
          <a:xfrm>
            <a:off x="1371600" y="2114550"/>
            <a:ext cx="1685925" cy="876300"/>
          </a:xfrm>
          <a:custGeom>
            <a:avLst/>
            <a:gdLst>
              <a:gd name="connsiteX0" fmla="*/ 0 w 1685925"/>
              <a:gd name="connsiteY0" fmla="*/ 876300 h 876300"/>
              <a:gd name="connsiteX1" fmla="*/ 428625 w 1685925"/>
              <a:gd name="connsiteY1" fmla="*/ 342900 h 876300"/>
              <a:gd name="connsiteX2" fmla="*/ 1685925 w 1685925"/>
              <a:gd name="connsiteY2" fmla="*/ 0 h 876300"/>
            </a:gdLst>
            <a:ahLst/>
            <a:cxnLst>
              <a:cxn ang="0">
                <a:pos x="connsiteX0" y="connsiteY0"/>
              </a:cxn>
              <a:cxn ang="0">
                <a:pos x="connsiteX1" y="connsiteY1"/>
              </a:cxn>
              <a:cxn ang="0">
                <a:pos x="connsiteX2" y="connsiteY2"/>
              </a:cxn>
            </a:cxnLst>
            <a:rect l="l" t="t" r="r" b="b"/>
            <a:pathLst>
              <a:path w="1685925" h="876300">
                <a:moveTo>
                  <a:pt x="0" y="876300"/>
                </a:moveTo>
                <a:cubicBezTo>
                  <a:pt x="73819" y="682625"/>
                  <a:pt x="147638" y="488950"/>
                  <a:pt x="428625" y="342900"/>
                </a:cubicBezTo>
                <a:cubicBezTo>
                  <a:pt x="709612" y="196850"/>
                  <a:pt x="1197768" y="98425"/>
                  <a:pt x="1685925" y="0"/>
                </a:cubicBezTo>
              </a:path>
            </a:pathLst>
          </a:custGeom>
          <a:noFill/>
          <a:ln w="28575">
            <a:solidFill>
              <a:srgbClr val="FF0000"/>
            </a:solidFill>
            <a:headEnd type="none" w="med" len="med"/>
            <a:tailEnd type="arrow"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 name="Freihandform 5"/>
          <p:cNvSpPr/>
          <p:nvPr/>
        </p:nvSpPr>
        <p:spPr>
          <a:xfrm>
            <a:off x="3676650" y="1171491"/>
            <a:ext cx="1562100" cy="419184"/>
          </a:xfrm>
          <a:custGeom>
            <a:avLst/>
            <a:gdLst>
              <a:gd name="connsiteX0" fmla="*/ 0 w 1562100"/>
              <a:gd name="connsiteY0" fmla="*/ 419184 h 419184"/>
              <a:gd name="connsiteX1" fmla="*/ 333375 w 1562100"/>
              <a:gd name="connsiteY1" fmla="*/ 84 h 419184"/>
              <a:gd name="connsiteX2" fmla="*/ 1562100 w 1562100"/>
              <a:gd name="connsiteY2" fmla="*/ 390609 h 419184"/>
            </a:gdLst>
            <a:ahLst/>
            <a:cxnLst>
              <a:cxn ang="0">
                <a:pos x="connsiteX0" y="connsiteY0"/>
              </a:cxn>
              <a:cxn ang="0">
                <a:pos x="connsiteX1" y="connsiteY1"/>
              </a:cxn>
              <a:cxn ang="0">
                <a:pos x="connsiteX2" y="connsiteY2"/>
              </a:cxn>
            </a:cxnLst>
            <a:rect l="l" t="t" r="r" b="b"/>
            <a:pathLst>
              <a:path w="1562100" h="419184">
                <a:moveTo>
                  <a:pt x="0" y="419184"/>
                </a:moveTo>
                <a:cubicBezTo>
                  <a:pt x="36512" y="212015"/>
                  <a:pt x="73025" y="4846"/>
                  <a:pt x="333375" y="84"/>
                </a:cubicBezTo>
                <a:cubicBezTo>
                  <a:pt x="593725" y="-4678"/>
                  <a:pt x="1077912" y="192965"/>
                  <a:pt x="1562100" y="390609"/>
                </a:cubicBezTo>
              </a:path>
            </a:pathLst>
          </a:custGeom>
          <a:noFill/>
          <a:ln w="28575">
            <a:solidFill>
              <a:srgbClr val="FF0000"/>
            </a:solidFill>
            <a:prstDash val="sysDash"/>
            <a:headEnd type="none" w="med" len="med"/>
            <a:tailEnd type="arrow"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Freihandform 7"/>
          <p:cNvSpPr/>
          <p:nvPr/>
        </p:nvSpPr>
        <p:spPr>
          <a:xfrm>
            <a:off x="5705475" y="1007985"/>
            <a:ext cx="1714500" cy="392190"/>
          </a:xfrm>
          <a:custGeom>
            <a:avLst/>
            <a:gdLst>
              <a:gd name="connsiteX0" fmla="*/ 1714500 w 1714500"/>
              <a:gd name="connsiteY0" fmla="*/ 277890 h 392190"/>
              <a:gd name="connsiteX1" fmla="*/ 666750 w 1714500"/>
              <a:gd name="connsiteY1" fmla="*/ 1665 h 392190"/>
              <a:gd name="connsiteX2" fmla="*/ 0 w 1714500"/>
              <a:gd name="connsiteY2" fmla="*/ 392190 h 392190"/>
            </a:gdLst>
            <a:ahLst/>
            <a:cxnLst>
              <a:cxn ang="0">
                <a:pos x="connsiteX0" y="connsiteY0"/>
              </a:cxn>
              <a:cxn ang="0">
                <a:pos x="connsiteX1" y="connsiteY1"/>
              </a:cxn>
              <a:cxn ang="0">
                <a:pos x="connsiteX2" y="connsiteY2"/>
              </a:cxn>
            </a:cxnLst>
            <a:rect l="l" t="t" r="r" b="b"/>
            <a:pathLst>
              <a:path w="1714500" h="392190">
                <a:moveTo>
                  <a:pt x="1714500" y="277890"/>
                </a:moveTo>
                <a:cubicBezTo>
                  <a:pt x="1333500" y="130252"/>
                  <a:pt x="952500" y="-17385"/>
                  <a:pt x="666750" y="1665"/>
                </a:cubicBezTo>
                <a:cubicBezTo>
                  <a:pt x="381000" y="20715"/>
                  <a:pt x="190500" y="206452"/>
                  <a:pt x="0" y="392190"/>
                </a:cubicBezTo>
              </a:path>
            </a:pathLst>
          </a:custGeom>
          <a:noFill/>
          <a:ln w="28575">
            <a:solidFill>
              <a:srgbClr val="FF0000"/>
            </a:solidFill>
            <a:prstDash val="sysDash"/>
            <a:headEnd type="none" w="med" len="med"/>
            <a:tailEnd type="arrow"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Textfeld 8"/>
          <p:cNvSpPr txBox="1"/>
          <p:nvPr/>
        </p:nvSpPr>
        <p:spPr>
          <a:xfrm>
            <a:off x="1744562" y="2214146"/>
            <a:ext cx="470000" cy="338554"/>
          </a:xfrm>
          <a:prstGeom prst="rect">
            <a:avLst/>
          </a:prstGeom>
          <a:solidFill>
            <a:schemeClr val="bg1"/>
          </a:solidFill>
        </p:spPr>
        <p:txBody>
          <a:bodyPr wrap="none" rtlCol="0">
            <a:spAutoFit/>
          </a:bodyPr>
          <a:lstStyle/>
          <a:p>
            <a:r>
              <a:rPr lang="de-DE" sz="1600" smtClean="0">
                <a:solidFill>
                  <a:srgbClr val="FF0000"/>
                </a:solidFill>
                <a:latin typeface="Arial" panose="020B0604020202020204" pitchFamily="34" charset="0"/>
                <a:cs typeface="Arial" panose="020B0604020202020204" pitchFamily="34" charset="0"/>
              </a:rPr>
              <a:t>1:n</a:t>
            </a:r>
            <a:endParaRPr lang="de-DE" sz="1600">
              <a:solidFill>
                <a:srgbClr val="FF0000"/>
              </a:solidFill>
              <a:latin typeface="Arial" panose="020B0604020202020204" pitchFamily="34" charset="0"/>
              <a:cs typeface="Arial" panose="020B0604020202020204" pitchFamily="34" charset="0"/>
            </a:endParaRPr>
          </a:p>
        </p:txBody>
      </p:sp>
      <p:sp>
        <p:nvSpPr>
          <p:cNvPr id="27" name="Textfeld 26"/>
          <p:cNvSpPr txBox="1"/>
          <p:nvPr/>
        </p:nvSpPr>
        <p:spPr>
          <a:xfrm>
            <a:off x="3954362" y="904611"/>
            <a:ext cx="527709" cy="338554"/>
          </a:xfrm>
          <a:prstGeom prst="rect">
            <a:avLst/>
          </a:prstGeom>
          <a:solidFill>
            <a:schemeClr val="bg1"/>
          </a:solidFill>
        </p:spPr>
        <p:txBody>
          <a:bodyPr wrap="none" rtlCol="0">
            <a:spAutoFit/>
          </a:bodyPr>
          <a:lstStyle/>
          <a:p>
            <a:r>
              <a:rPr lang="de-DE" sz="1600" smtClean="0">
                <a:solidFill>
                  <a:srgbClr val="FF0000"/>
                </a:solidFill>
                <a:latin typeface="Arial" panose="020B0604020202020204" pitchFamily="34" charset="0"/>
                <a:cs typeface="Arial" panose="020B0604020202020204" pitchFamily="34" charset="0"/>
              </a:rPr>
              <a:t>m:n</a:t>
            </a:r>
            <a:endParaRPr lang="de-DE" sz="1600">
              <a:solidFill>
                <a:srgbClr val="FF0000"/>
              </a:solidFill>
              <a:latin typeface="Arial" panose="020B0604020202020204" pitchFamily="34" charset="0"/>
              <a:cs typeface="Arial" panose="020B0604020202020204" pitchFamily="34" charset="0"/>
            </a:endParaRPr>
          </a:p>
        </p:txBody>
      </p:sp>
      <p:sp>
        <p:nvSpPr>
          <p:cNvPr id="28" name="Textfeld 27"/>
          <p:cNvSpPr txBox="1"/>
          <p:nvPr/>
        </p:nvSpPr>
        <p:spPr>
          <a:xfrm>
            <a:off x="6581848" y="832937"/>
            <a:ext cx="527709" cy="338554"/>
          </a:xfrm>
          <a:prstGeom prst="rect">
            <a:avLst/>
          </a:prstGeom>
          <a:solidFill>
            <a:schemeClr val="bg1"/>
          </a:solidFill>
        </p:spPr>
        <p:txBody>
          <a:bodyPr wrap="none" rtlCol="0">
            <a:spAutoFit/>
          </a:bodyPr>
          <a:lstStyle/>
          <a:p>
            <a:r>
              <a:rPr lang="de-DE" sz="1600" smtClean="0">
                <a:solidFill>
                  <a:srgbClr val="FF0000"/>
                </a:solidFill>
                <a:latin typeface="Arial" panose="020B0604020202020204" pitchFamily="34" charset="0"/>
                <a:cs typeface="Arial" panose="020B0604020202020204" pitchFamily="34" charset="0"/>
              </a:rPr>
              <a:t>m:n</a:t>
            </a:r>
            <a:endParaRPr lang="de-DE" sz="160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1176862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Datenmodell „Firma“ (Schritt </a:t>
            </a:r>
            <a:r>
              <a:rPr lang="de-DE" smtClean="0"/>
              <a:t>9: Umsetzung in Access)</a:t>
            </a:r>
            <a:endParaRPr lang="de-DE"/>
          </a:p>
        </p:txBody>
      </p:sp>
      <p:pic>
        <p:nvPicPr>
          <p:cNvPr id="5" name="Grafik 4"/>
          <p:cNvPicPr>
            <a:picLocks noChangeAspect="1"/>
          </p:cNvPicPr>
          <p:nvPr/>
        </p:nvPicPr>
        <p:blipFill>
          <a:blip r:embed="rId2"/>
          <a:stretch>
            <a:fillRect/>
          </a:stretch>
        </p:blipFill>
        <p:spPr>
          <a:xfrm>
            <a:off x="833437" y="461962"/>
            <a:ext cx="8239125" cy="5934075"/>
          </a:xfrm>
          <a:prstGeom prst="rect">
            <a:avLst/>
          </a:prstGeom>
        </p:spPr>
      </p:pic>
      <p:sp>
        <p:nvSpPr>
          <p:cNvPr id="7" name="Ellipse 6"/>
          <p:cNvSpPr/>
          <p:nvPr/>
        </p:nvSpPr>
        <p:spPr>
          <a:xfrm>
            <a:off x="3086100" y="1790700"/>
            <a:ext cx="933450" cy="38100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1" name="Ellipse 80"/>
          <p:cNvSpPr/>
          <p:nvPr/>
        </p:nvSpPr>
        <p:spPr>
          <a:xfrm>
            <a:off x="3086100" y="4457700"/>
            <a:ext cx="933450" cy="38100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2" name="Ellipse 81"/>
          <p:cNvSpPr/>
          <p:nvPr/>
        </p:nvSpPr>
        <p:spPr>
          <a:xfrm>
            <a:off x="5058880" y="2838450"/>
            <a:ext cx="933450" cy="38100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3" name="Ellipse 82"/>
          <p:cNvSpPr/>
          <p:nvPr/>
        </p:nvSpPr>
        <p:spPr>
          <a:xfrm>
            <a:off x="5058880" y="1309650"/>
            <a:ext cx="933450" cy="38100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4" name="Ellipse 83"/>
          <p:cNvSpPr/>
          <p:nvPr/>
        </p:nvSpPr>
        <p:spPr>
          <a:xfrm>
            <a:off x="7354405" y="3009900"/>
            <a:ext cx="933450" cy="20955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5" name="Ellipse 84"/>
          <p:cNvSpPr/>
          <p:nvPr/>
        </p:nvSpPr>
        <p:spPr>
          <a:xfrm>
            <a:off x="1258405" y="4338600"/>
            <a:ext cx="933450" cy="381000"/>
          </a:xfrm>
          <a:prstGeom prst="ellipse">
            <a:avLst/>
          </a:prstGeom>
          <a:noFill/>
          <a:ln w="28575">
            <a:solidFill>
              <a:srgbClr val="7030A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6" name="Ellipse 85"/>
          <p:cNvSpPr/>
          <p:nvPr/>
        </p:nvSpPr>
        <p:spPr>
          <a:xfrm>
            <a:off x="5163654" y="3805200"/>
            <a:ext cx="1179995" cy="381000"/>
          </a:xfrm>
          <a:prstGeom prst="ellipse">
            <a:avLst/>
          </a:prstGeom>
          <a:noFill/>
          <a:ln w="28575">
            <a:solidFill>
              <a:srgbClr val="7030A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7" name="Ellipse 86"/>
          <p:cNvSpPr/>
          <p:nvPr/>
        </p:nvSpPr>
        <p:spPr>
          <a:xfrm>
            <a:off x="1135132" y="1119150"/>
            <a:ext cx="1179995" cy="381000"/>
          </a:xfrm>
          <a:prstGeom prst="ellipse">
            <a:avLst/>
          </a:prstGeom>
          <a:noFill/>
          <a:ln w="28575">
            <a:solidFill>
              <a:srgbClr val="7030A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8" name="Ellipse 87"/>
          <p:cNvSpPr/>
          <p:nvPr/>
        </p:nvSpPr>
        <p:spPr>
          <a:xfrm>
            <a:off x="5163654" y="785775"/>
            <a:ext cx="1179995" cy="381000"/>
          </a:xfrm>
          <a:prstGeom prst="ellipse">
            <a:avLst/>
          </a:prstGeom>
          <a:noFill/>
          <a:ln w="28575">
            <a:solidFill>
              <a:srgbClr val="00B05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9" name="Ellipse 88"/>
          <p:cNvSpPr/>
          <p:nvPr/>
        </p:nvSpPr>
        <p:spPr>
          <a:xfrm>
            <a:off x="5182703" y="2366925"/>
            <a:ext cx="1179995" cy="381000"/>
          </a:xfrm>
          <a:prstGeom prst="ellipse">
            <a:avLst/>
          </a:prstGeom>
          <a:noFill/>
          <a:ln w="28575">
            <a:solidFill>
              <a:srgbClr val="00B05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1" name="Ellipse 90"/>
          <p:cNvSpPr/>
          <p:nvPr/>
        </p:nvSpPr>
        <p:spPr>
          <a:xfrm>
            <a:off x="6155908" y="5760261"/>
            <a:ext cx="2341493" cy="433425"/>
          </a:xfrm>
          <a:prstGeom prst="ellipse">
            <a:avLst/>
          </a:prstGeom>
          <a:noFill/>
          <a:ln w="28575">
            <a:solidFill>
              <a:srgbClr val="7030A0"/>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e-DE" sz="1400" smtClean="0">
                <a:solidFill>
                  <a:srgbClr val="7030A0"/>
                </a:solidFill>
                <a:latin typeface="Arial" panose="020B0604020202020204" pitchFamily="34" charset="0"/>
                <a:cs typeface="Arial" panose="020B0604020202020204" pitchFamily="34" charset="0"/>
              </a:rPr>
              <a:t>zusätzliche Tabellen</a:t>
            </a:r>
            <a:endParaRPr lang="de-DE" sz="1400">
              <a:solidFill>
                <a:srgbClr val="7030A0"/>
              </a:solidFill>
              <a:latin typeface="Arial" panose="020B0604020202020204" pitchFamily="34" charset="0"/>
              <a:cs typeface="Arial" panose="020B0604020202020204" pitchFamily="34" charset="0"/>
            </a:endParaRPr>
          </a:p>
        </p:txBody>
      </p:sp>
      <p:sp>
        <p:nvSpPr>
          <p:cNvPr id="92" name="Ellipse 91"/>
          <p:cNvSpPr/>
          <p:nvPr/>
        </p:nvSpPr>
        <p:spPr>
          <a:xfrm>
            <a:off x="6155908" y="5200835"/>
            <a:ext cx="2341493" cy="433425"/>
          </a:xfrm>
          <a:prstGeom prst="ellipse">
            <a:avLst/>
          </a:prstGeom>
          <a:noFill/>
          <a:ln w="28575">
            <a:solidFill>
              <a:srgbClr val="00B05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de-DE" sz="1400" smtClean="0">
                <a:solidFill>
                  <a:srgbClr val="00B050"/>
                </a:solidFill>
                <a:latin typeface="Arial" panose="020B0604020202020204" pitchFamily="34" charset="0"/>
                <a:cs typeface="Arial" panose="020B0604020202020204" pitchFamily="34" charset="0"/>
              </a:rPr>
              <a:t>Zwischentabellen</a:t>
            </a:r>
            <a:endParaRPr lang="de-DE" sz="1400">
              <a:solidFill>
                <a:srgbClr val="00B050"/>
              </a:solidFill>
              <a:latin typeface="Arial" panose="020B0604020202020204" pitchFamily="34" charset="0"/>
              <a:cs typeface="Arial" panose="020B0604020202020204" pitchFamily="34" charset="0"/>
            </a:endParaRPr>
          </a:p>
        </p:txBody>
      </p:sp>
      <p:sp>
        <p:nvSpPr>
          <p:cNvPr id="93" name="Ellipse 92"/>
          <p:cNvSpPr/>
          <p:nvPr/>
        </p:nvSpPr>
        <p:spPr>
          <a:xfrm>
            <a:off x="6155910" y="4650618"/>
            <a:ext cx="2341493" cy="433425"/>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de-DE" sz="1400" smtClean="0">
                <a:solidFill>
                  <a:srgbClr val="FF0000"/>
                </a:solidFill>
                <a:latin typeface="Arial" panose="020B0604020202020204" pitchFamily="34" charset="0"/>
                <a:cs typeface="Arial" panose="020B0604020202020204" pitchFamily="34" charset="0"/>
              </a:rPr>
              <a:t>Fremdschlüssel</a:t>
            </a:r>
            <a:endParaRPr lang="de-DE" sz="1400">
              <a:solidFill>
                <a:srgbClr val="FF0000"/>
              </a:solidFill>
              <a:latin typeface="Arial" panose="020B0604020202020204" pitchFamily="34" charset="0"/>
              <a:cs typeface="Arial" panose="020B0604020202020204" pitchFamily="34" charset="0"/>
            </a:endParaRPr>
          </a:p>
        </p:txBody>
      </p:sp>
      <p:sp>
        <p:nvSpPr>
          <p:cNvPr id="3" name="Textfeld 2"/>
          <p:cNvSpPr txBox="1"/>
          <p:nvPr/>
        </p:nvSpPr>
        <p:spPr>
          <a:xfrm>
            <a:off x="971554" y="5719555"/>
            <a:ext cx="5020776" cy="461665"/>
          </a:xfrm>
          <a:prstGeom prst="rect">
            <a:avLst/>
          </a:prstGeom>
          <a:noFill/>
        </p:spPr>
        <p:txBody>
          <a:bodyPr wrap="square" rtlCol="0">
            <a:spAutoFit/>
          </a:bodyPr>
          <a:lstStyle/>
          <a:p>
            <a:r>
              <a:rPr lang="de-DE" sz="1200" smtClean="0">
                <a:solidFill>
                  <a:srgbClr val="7030A0"/>
                </a:solidFill>
                <a:latin typeface="Arial" panose="020B0604020202020204" pitchFamily="34" charset="0"/>
                <a:cs typeface="Arial" panose="020B0604020202020204" pitchFamily="34" charset="0"/>
              </a:rPr>
              <a:t>Ein Datenmodell enthält fast nie alle benötigten Tabellen. Der Bedarf an zusätzlichen Tabellen stellt sich erst bei der Arbeit mit Access heraus.</a:t>
            </a:r>
            <a:endParaRPr lang="de-DE" sz="1200">
              <a:solidFill>
                <a:srgbClr val="7030A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165451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70406" y="71764"/>
            <a:ext cx="8543925" cy="327952"/>
          </a:xfrm>
        </p:spPr>
        <p:txBody>
          <a:bodyPr/>
          <a:lstStyle/>
          <a:p>
            <a:r>
              <a:rPr lang="de-DE" smtClean="0"/>
              <a:t>Was ist eine „Methode“?</a:t>
            </a:r>
            <a:endParaRPr lang="de-DE"/>
          </a:p>
        </p:txBody>
      </p:sp>
      <p:sp>
        <p:nvSpPr>
          <p:cNvPr id="4" name="Textfeld 3"/>
          <p:cNvSpPr txBox="1"/>
          <p:nvPr/>
        </p:nvSpPr>
        <p:spPr>
          <a:xfrm>
            <a:off x="4094785" y="1340768"/>
            <a:ext cx="982961" cy="338554"/>
          </a:xfrm>
          <a:prstGeom prst="rect">
            <a:avLst/>
          </a:prstGeom>
          <a:noFill/>
        </p:spPr>
        <p:txBody>
          <a:bodyPr wrap="none" rtlCol="0">
            <a:spAutoFit/>
          </a:bodyPr>
          <a:lstStyle/>
          <a:p>
            <a:r>
              <a:rPr lang="de-DE" sz="1600" smtClean="0">
                <a:latin typeface="Arial" panose="020B0604020202020204" pitchFamily="34" charset="0"/>
                <a:cs typeface="Arial" panose="020B0604020202020204" pitchFamily="34" charset="0"/>
              </a:rPr>
              <a:t>Methode</a:t>
            </a:r>
            <a:endParaRPr lang="de-DE" sz="1600">
              <a:latin typeface="Arial" panose="020B0604020202020204" pitchFamily="34" charset="0"/>
              <a:cs typeface="Arial" panose="020B0604020202020204" pitchFamily="34" charset="0"/>
            </a:endParaRPr>
          </a:p>
        </p:txBody>
      </p:sp>
      <p:sp>
        <p:nvSpPr>
          <p:cNvPr id="5" name="Textfeld 4"/>
          <p:cNvSpPr txBox="1"/>
          <p:nvPr/>
        </p:nvSpPr>
        <p:spPr>
          <a:xfrm>
            <a:off x="992560" y="3063731"/>
            <a:ext cx="981359" cy="338554"/>
          </a:xfrm>
          <a:prstGeom prst="rect">
            <a:avLst/>
          </a:prstGeom>
          <a:noFill/>
        </p:spPr>
        <p:txBody>
          <a:bodyPr wrap="none" rtlCol="0">
            <a:spAutoFit/>
          </a:bodyPr>
          <a:lstStyle/>
          <a:p>
            <a:pPr algn="ctr"/>
            <a:r>
              <a:rPr lang="de-DE" sz="1600" smtClean="0">
                <a:latin typeface="Arial" panose="020B0604020202020204" pitchFamily="34" charset="0"/>
                <a:cs typeface="Arial" panose="020B0604020202020204" pitchFamily="34" charset="0"/>
              </a:rPr>
              <a:t>Symbole</a:t>
            </a:r>
            <a:endParaRPr lang="de-DE" sz="1600">
              <a:latin typeface="Arial" panose="020B0604020202020204" pitchFamily="34" charset="0"/>
              <a:cs typeface="Arial" panose="020B0604020202020204" pitchFamily="34" charset="0"/>
            </a:endParaRPr>
          </a:p>
        </p:txBody>
      </p:sp>
      <p:sp>
        <p:nvSpPr>
          <p:cNvPr id="6" name="Textfeld 5"/>
          <p:cNvSpPr txBox="1"/>
          <p:nvPr/>
        </p:nvSpPr>
        <p:spPr>
          <a:xfrm>
            <a:off x="7198611" y="2868905"/>
            <a:ext cx="1784463" cy="584775"/>
          </a:xfrm>
          <a:prstGeom prst="rect">
            <a:avLst/>
          </a:prstGeom>
          <a:noFill/>
        </p:spPr>
        <p:txBody>
          <a:bodyPr wrap="none" rtlCol="0">
            <a:spAutoFit/>
          </a:bodyPr>
          <a:lstStyle/>
          <a:p>
            <a:pPr algn="ctr"/>
            <a:r>
              <a:rPr lang="de-DE" sz="1600" smtClean="0">
                <a:latin typeface="Arial" panose="020B0604020202020204" pitchFamily="34" charset="0"/>
                <a:cs typeface="Arial" panose="020B0604020202020204" pitchFamily="34" charset="0"/>
              </a:rPr>
              <a:t>Schritt-für-Schritt</a:t>
            </a:r>
          </a:p>
          <a:p>
            <a:pPr algn="ctr"/>
            <a:r>
              <a:rPr lang="de-DE" sz="1600" smtClean="0">
                <a:latin typeface="Arial" panose="020B0604020202020204" pitchFamily="34" charset="0"/>
                <a:cs typeface="Arial" panose="020B0604020202020204" pitchFamily="34" charset="0"/>
              </a:rPr>
              <a:t>Vorgehensweise</a:t>
            </a:r>
            <a:endParaRPr lang="de-DE" sz="1600">
              <a:latin typeface="Arial" panose="020B0604020202020204" pitchFamily="34" charset="0"/>
              <a:cs typeface="Arial" panose="020B0604020202020204" pitchFamily="34" charset="0"/>
            </a:endParaRPr>
          </a:p>
        </p:txBody>
      </p:sp>
      <p:sp>
        <p:nvSpPr>
          <p:cNvPr id="7" name="Textfeld 6"/>
          <p:cNvSpPr txBox="1"/>
          <p:nvPr/>
        </p:nvSpPr>
        <p:spPr>
          <a:xfrm>
            <a:off x="3918454" y="2868905"/>
            <a:ext cx="1335622" cy="1077218"/>
          </a:xfrm>
          <a:prstGeom prst="rect">
            <a:avLst/>
          </a:prstGeom>
          <a:noFill/>
        </p:spPr>
        <p:txBody>
          <a:bodyPr wrap="none" rtlCol="0">
            <a:spAutoFit/>
          </a:bodyPr>
          <a:lstStyle/>
          <a:p>
            <a:pPr algn="ctr"/>
            <a:r>
              <a:rPr lang="de-DE" sz="1600" smtClean="0">
                <a:latin typeface="Arial" panose="020B0604020202020204" pitchFamily="34" charset="0"/>
                <a:cs typeface="Arial" panose="020B0604020202020204" pitchFamily="34" charset="0"/>
              </a:rPr>
              <a:t>Vorschriften</a:t>
            </a:r>
          </a:p>
          <a:p>
            <a:pPr algn="ctr"/>
            <a:r>
              <a:rPr lang="de-DE" sz="1600" smtClean="0">
                <a:latin typeface="Arial" panose="020B0604020202020204" pitchFamily="34" charset="0"/>
                <a:cs typeface="Arial" panose="020B0604020202020204" pitchFamily="34" charset="0"/>
              </a:rPr>
              <a:t>für die</a:t>
            </a:r>
          </a:p>
          <a:p>
            <a:pPr algn="ctr"/>
            <a:r>
              <a:rPr lang="de-DE" sz="1600" smtClean="0">
                <a:latin typeface="Arial" panose="020B0604020202020204" pitchFamily="34" charset="0"/>
                <a:cs typeface="Arial" panose="020B0604020202020204" pitchFamily="34" charset="0"/>
              </a:rPr>
              <a:t>Benutzung</a:t>
            </a:r>
          </a:p>
          <a:p>
            <a:pPr algn="ctr"/>
            <a:r>
              <a:rPr lang="de-DE" sz="1600" smtClean="0">
                <a:latin typeface="Arial" panose="020B0604020202020204" pitchFamily="34" charset="0"/>
                <a:cs typeface="Arial" panose="020B0604020202020204" pitchFamily="34" charset="0"/>
              </a:rPr>
              <a:t>der Symbole</a:t>
            </a:r>
            <a:endParaRPr lang="de-DE" sz="1600">
              <a:latin typeface="Arial" panose="020B0604020202020204" pitchFamily="34" charset="0"/>
              <a:cs typeface="Arial" panose="020B0604020202020204" pitchFamily="34" charset="0"/>
            </a:endParaRPr>
          </a:p>
        </p:txBody>
      </p:sp>
      <p:cxnSp>
        <p:nvCxnSpPr>
          <p:cNvPr id="9" name="Gerade Verbindung mit Pfeil 8"/>
          <p:cNvCxnSpPr>
            <a:stCxn id="4" idx="2"/>
            <a:endCxn id="5" idx="0"/>
          </p:cNvCxnSpPr>
          <p:nvPr/>
        </p:nvCxnSpPr>
        <p:spPr>
          <a:xfrm flipH="1">
            <a:off x="1483240" y="1679322"/>
            <a:ext cx="3103026" cy="1384409"/>
          </a:xfrm>
          <a:prstGeom prst="straightConnector1">
            <a:avLst/>
          </a:prstGeom>
          <a:ln w="12700">
            <a:solidFill>
              <a:schemeClr val="tx1"/>
            </a:solidFill>
            <a:headEnd type="none" w="med" len="med"/>
            <a:tailEnd type="arrow" w="lg" len="lg"/>
          </a:ln>
        </p:spPr>
        <p:style>
          <a:lnRef idx="1">
            <a:schemeClr val="accent1"/>
          </a:lnRef>
          <a:fillRef idx="0">
            <a:schemeClr val="accent1"/>
          </a:fillRef>
          <a:effectRef idx="0">
            <a:schemeClr val="accent1"/>
          </a:effectRef>
          <a:fontRef idx="minor">
            <a:schemeClr val="tx1"/>
          </a:fontRef>
        </p:style>
      </p:cxnSp>
      <p:cxnSp>
        <p:nvCxnSpPr>
          <p:cNvPr id="10" name="Gerade Verbindung mit Pfeil 9"/>
          <p:cNvCxnSpPr>
            <a:stCxn id="4" idx="2"/>
            <a:endCxn id="6" idx="0"/>
          </p:cNvCxnSpPr>
          <p:nvPr/>
        </p:nvCxnSpPr>
        <p:spPr>
          <a:xfrm>
            <a:off x="4586266" y="1679322"/>
            <a:ext cx="3504577" cy="1189583"/>
          </a:xfrm>
          <a:prstGeom prst="straightConnector1">
            <a:avLst/>
          </a:prstGeom>
          <a:ln w="12700">
            <a:solidFill>
              <a:schemeClr val="tx1"/>
            </a:solidFill>
            <a:headEnd type="none" w="med" len="med"/>
            <a:tailEnd type="arrow" w="lg" len="lg"/>
          </a:ln>
        </p:spPr>
        <p:style>
          <a:lnRef idx="1">
            <a:schemeClr val="accent1"/>
          </a:lnRef>
          <a:fillRef idx="0">
            <a:schemeClr val="accent1"/>
          </a:fillRef>
          <a:effectRef idx="0">
            <a:schemeClr val="accent1"/>
          </a:effectRef>
          <a:fontRef idx="minor">
            <a:schemeClr val="tx1"/>
          </a:fontRef>
        </p:style>
      </p:cxnSp>
      <p:cxnSp>
        <p:nvCxnSpPr>
          <p:cNvPr id="11" name="Gerade Verbindung mit Pfeil 10"/>
          <p:cNvCxnSpPr>
            <a:stCxn id="4" idx="2"/>
            <a:endCxn id="7" idx="0"/>
          </p:cNvCxnSpPr>
          <p:nvPr/>
        </p:nvCxnSpPr>
        <p:spPr>
          <a:xfrm flipH="1">
            <a:off x="4586265" y="1679322"/>
            <a:ext cx="1" cy="1189583"/>
          </a:xfrm>
          <a:prstGeom prst="straightConnector1">
            <a:avLst/>
          </a:prstGeom>
          <a:ln w="12700">
            <a:solidFill>
              <a:schemeClr val="tx1"/>
            </a:solidFill>
            <a:headEnd type="none" w="med" len="med"/>
            <a:tailEnd type="arrow" w="lg" len="lg"/>
          </a:ln>
        </p:spPr>
        <p:style>
          <a:lnRef idx="1">
            <a:schemeClr val="accent1"/>
          </a:lnRef>
          <a:fillRef idx="0">
            <a:schemeClr val="accent1"/>
          </a:fillRef>
          <a:effectRef idx="0">
            <a:schemeClr val="accent1"/>
          </a:effectRef>
          <a:fontRef idx="minor">
            <a:schemeClr val="tx1"/>
          </a:fontRef>
        </p:style>
      </p:cxnSp>
      <p:sp>
        <p:nvSpPr>
          <p:cNvPr id="18" name="Textfeld 17"/>
          <p:cNvSpPr txBox="1"/>
          <p:nvPr/>
        </p:nvSpPr>
        <p:spPr>
          <a:xfrm>
            <a:off x="7401272" y="6165304"/>
            <a:ext cx="2343655" cy="307777"/>
          </a:xfrm>
          <a:prstGeom prst="rect">
            <a:avLst/>
          </a:prstGeom>
          <a:noFill/>
        </p:spPr>
        <p:txBody>
          <a:bodyPr wrap="none" rtlCol="0">
            <a:spAutoFit/>
          </a:bodyPr>
          <a:lstStyle/>
          <a:p>
            <a:r>
              <a:rPr lang="de-DE" sz="1400" smtClean="0">
                <a:latin typeface="Arial" panose="020B0604020202020204" pitchFamily="34" charset="0"/>
                <a:cs typeface="Arial" panose="020B0604020202020204" pitchFamily="34" charset="0"/>
              </a:rPr>
              <a:t>www.buch.andreasstern.de</a:t>
            </a:r>
            <a:endParaRPr lang="de-DE" sz="14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910031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40" name="Gerade Verbindung mit Pfeil 239"/>
          <p:cNvCxnSpPr>
            <a:stCxn id="122" idx="13"/>
            <a:endCxn id="189" idx="5"/>
          </p:cNvCxnSpPr>
          <p:nvPr/>
        </p:nvCxnSpPr>
        <p:spPr>
          <a:xfrm flipH="1">
            <a:off x="3762201" y="4681976"/>
            <a:ext cx="2272" cy="1123598"/>
          </a:xfrm>
          <a:prstGeom prst="straightConnector1">
            <a:avLst/>
          </a:prstGeom>
          <a:ln w="12700">
            <a:solidFill>
              <a:sysClr val="windowText" lastClr="000000"/>
            </a:solidFill>
            <a:headEnd type="diamond"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262" name="Gerade Verbindung mit Pfeil 261"/>
          <p:cNvCxnSpPr>
            <a:stCxn id="121" idx="15"/>
            <a:endCxn id="122" idx="3"/>
          </p:cNvCxnSpPr>
          <p:nvPr/>
        </p:nvCxnSpPr>
        <p:spPr>
          <a:xfrm>
            <a:off x="3754306" y="3790027"/>
            <a:ext cx="11969" cy="431422"/>
          </a:xfrm>
          <a:prstGeom prst="straightConnector1">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197" name="Gerade Verbindung mit Pfeil 196"/>
          <p:cNvCxnSpPr>
            <a:stCxn id="117" idx="14"/>
            <a:endCxn id="120" idx="5"/>
          </p:cNvCxnSpPr>
          <p:nvPr/>
        </p:nvCxnSpPr>
        <p:spPr>
          <a:xfrm>
            <a:off x="3755618" y="1186796"/>
            <a:ext cx="837" cy="1124757"/>
          </a:xfrm>
          <a:prstGeom prst="straightConnector1">
            <a:avLst/>
          </a:prstGeom>
          <a:ln w="12700">
            <a:solidFill>
              <a:sysClr val="windowText" lastClr="000000"/>
            </a:solidFill>
            <a:headEnd type="diamond"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246" name="Gerade Verbindung mit Pfeil 245"/>
          <p:cNvCxnSpPr>
            <a:stCxn id="122" idx="1"/>
            <a:endCxn id="120" idx="13"/>
          </p:cNvCxnSpPr>
          <p:nvPr/>
        </p:nvCxnSpPr>
        <p:spPr>
          <a:xfrm flipV="1">
            <a:off x="3358072" y="2772080"/>
            <a:ext cx="1497" cy="1449369"/>
          </a:xfrm>
          <a:prstGeom prst="straightConnector1">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261" name="Gerade Verbindung mit Pfeil 260"/>
          <p:cNvCxnSpPr>
            <a:stCxn id="121" idx="1"/>
            <a:endCxn id="120" idx="11"/>
          </p:cNvCxnSpPr>
          <p:nvPr/>
        </p:nvCxnSpPr>
        <p:spPr>
          <a:xfrm flipV="1">
            <a:off x="3754309" y="2771354"/>
            <a:ext cx="853" cy="558872"/>
          </a:xfrm>
          <a:prstGeom prst="straightConnector1">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267" name="Gerade Verbindung mit Pfeil 266"/>
          <p:cNvCxnSpPr>
            <a:stCxn id="121" idx="4"/>
            <a:endCxn id="117" idx="11"/>
          </p:cNvCxnSpPr>
          <p:nvPr/>
        </p:nvCxnSpPr>
        <p:spPr>
          <a:xfrm flipH="1" flipV="1">
            <a:off x="4353576" y="1186797"/>
            <a:ext cx="4213" cy="2143429"/>
          </a:xfrm>
          <a:prstGeom prst="straightConnector1">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271" name="Gerade Verbindung mit Pfeil 270"/>
          <p:cNvCxnSpPr>
            <a:stCxn id="116" idx="18"/>
            <a:endCxn id="117" idx="8"/>
          </p:cNvCxnSpPr>
          <p:nvPr/>
        </p:nvCxnSpPr>
        <p:spPr>
          <a:xfrm flipH="1">
            <a:off x="4561942" y="956140"/>
            <a:ext cx="674403" cy="3051"/>
          </a:xfrm>
          <a:prstGeom prst="straightConnector1">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67" name="Gerade Verbindung mit Pfeil 66"/>
          <p:cNvCxnSpPr>
            <a:stCxn id="189" idx="1"/>
            <a:endCxn id="120" idx="15"/>
          </p:cNvCxnSpPr>
          <p:nvPr/>
        </p:nvCxnSpPr>
        <p:spPr>
          <a:xfrm flipH="1" flipV="1">
            <a:off x="2953165" y="2771354"/>
            <a:ext cx="5749" cy="3034220"/>
          </a:xfrm>
          <a:prstGeom prst="straightConnector1">
            <a:avLst/>
          </a:prstGeom>
          <a:ln w="12700">
            <a:solidFill>
              <a:sysClr val="windowText" lastClr="000000"/>
            </a:solidFill>
            <a:headEnd type="diamond"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70" name="Gerade Verbindung mit Pfeil 69"/>
          <p:cNvCxnSpPr>
            <a:stCxn id="120" idx="18"/>
            <a:endCxn id="119" idx="8"/>
          </p:cNvCxnSpPr>
          <p:nvPr/>
        </p:nvCxnSpPr>
        <p:spPr>
          <a:xfrm flipH="1" flipV="1">
            <a:off x="2121986" y="2538271"/>
            <a:ext cx="629995" cy="2426"/>
          </a:xfrm>
          <a:prstGeom prst="straightConnector1">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73" name="Gerade Verbindung mit Pfeil 72"/>
          <p:cNvCxnSpPr>
            <a:stCxn id="118" idx="11"/>
            <a:endCxn id="120" idx="1"/>
          </p:cNvCxnSpPr>
          <p:nvPr/>
        </p:nvCxnSpPr>
        <p:spPr>
          <a:xfrm>
            <a:off x="2949924" y="1186797"/>
            <a:ext cx="3244" cy="1124756"/>
          </a:xfrm>
          <a:prstGeom prst="straightConnector1">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79" name="Gerade Verbindung mit Pfeil 78"/>
          <p:cNvCxnSpPr>
            <a:stCxn id="120" idx="4"/>
            <a:endCxn id="117" idx="15"/>
          </p:cNvCxnSpPr>
          <p:nvPr/>
        </p:nvCxnSpPr>
        <p:spPr>
          <a:xfrm flipH="1" flipV="1">
            <a:off x="3551579" y="1186797"/>
            <a:ext cx="5069" cy="1124756"/>
          </a:xfrm>
          <a:prstGeom prst="straightConnector1">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82" name="Gerade Verbindung mit Pfeil 81"/>
          <p:cNvCxnSpPr>
            <a:stCxn id="190" idx="3"/>
            <a:endCxn id="116" idx="13"/>
          </p:cNvCxnSpPr>
          <p:nvPr/>
        </p:nvCxnSpPr>
        <p:spPr>
          <a:xfrm flipH="1" flipV="1">
            <a:off x="5843933" y="1187523"/>
            <a:ext cx="1802" cy="512708"/>
          </a:xfrm>
          <a:prstGeom prst="straightConnector1">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sp>
        <p:nvSpPr>
          <p:cNvPr id="274" name="Textfeld 273"/>
          <p:cNvSpPr txBox="1"/>
          <p:nvPr/>
        </p:nvSpPr>
        <p:spPr>
          <a:xfrm>
            <a:off x="3495150" y="5000698"/>
            <a:ext cx="758541" cy="246221"/>
          </a:xfrm>
          <a:prstGeom prst="rect">
            <a:avLst/>
          </a:prstGeom>
          <a:solidFill>
            <a:schemeClr val="bg1"/>
          </a:solidFill>
        </p:spPr>
        <p:txBody>
          <a:bodyPr wrap="none" rtlCol="0">
            <a:spAutoFit/>
          </a:bodyPr>
          <a:lstStyle/>
          <a:p>
            <a:pPr algn="ctr"/>
            <a:r>
              <a:rPr lang="de-DE" sz="1000" dirty="0" smtClean="0">
                <a:latin typeface="Arial" panose="020B0604020202020204" pitchFamily="34" charset="0"/>
                <a:cs typeface="Arial" panose="020B0604020202020204" pitchFamily="34" charset="0"/>
              </a:rPr>
              <a:t>Ergebnis?</a:t>
            </a:r>
            <a:endParaRPr lang="de-DE" sz="1000" dirty="0">
              <a:latin typeface="Arial" panose="020B0604020202020204" pitchFamily="34" charset="0"/>
              <a:cs typeface="Arial" panose="020B0604020202020204" pitchFamily="34" charset="0"/>
            </a:endParaRPr>
          </a:p>
        </p:txBody>
      </p:sp>
      <p:sp>
        <p:nvSpPr>
          <p:cNvPr id="275" name="Textfeld 274"/>
          <p:cNvSpPr txBox="1"/>
          <p:nvPr/>
        </p:nvSpPr>
        <p:spPr>
          <a:xfrm>
            <a:off x="2490356" y="3890106"/>
            <a:ext cx="758541" cy="246221"/>
          </a:xfrm>
          <a:prstGeom prst="rect">
            <a:avLst/>
          </a:prstGeom>
          <a:solidFill>
            <a:schemeClr val="bg1"/>
          </a:solidFill>
        </p:spPr>
        <p:txBody>
          <a:bodyPr wrap="none" rtlCol="0">
            <a:spAutoFit/>
          </a:bodyPr>
          <a:lstStyle/>
          <a:p>
            <a:pPr algn="ctr"/>
            <a:r>
              <a:rPr lang="de-DE" sz="1000" dirty="0" smtClean="0">
                <a:latin typeface="Arial" panose="020B0604020202020204" pitchFamily="34" charset="0"/>
                <a:cs typeface="Arial" panose="020B0604020202020204" pitchFamily="34" charset="0"/>
              </a:rPr>
              <a:t>Ergebnis?</a:t>
            </a:r>
            <a:endParaRPr lang="de-DE" sz="1000" dirty="0">
              <a:latin typeface="Arial" panose="020B0604020202020204" pitchFamily="34" charset="0"/>
              <a:cs typeface="Arial" panose="020B0604020202020204" pitchFamily="34" charset="0"/>
            </a:endParaRPr>
          </a:p>
        </p:txBody>
      </p:sp>
      <p:sp>
        <p:nvSpPr>
          <p:cNvPr id="2" name="Titel 1"/>
          <p:cNvSpPr>
            <a:spLocks noGrp="1"/>
          </p:cNvSpPr>
          <p:nvPr>
            <p:ph type="title"/>
          </p:nvPr>
        </p:nvSpPr>
        <p:spPr/>
        <p:txBody>
          <a:bodyPr/>
          <a:lstStyle/>
          <a:p>
            <a:r>
              <a:rPr lang="de-DE" smtClean="0"/>
              <a:t>Datenmodell „Verein“</a:t>
            </a:r>
            <a:endParaRPr lang="de-DE"/>
          </a:p>
        </p:txBody>
      </p:sp>
      <p:sp>
        <p:nvSpPr>
          <p:cNvPr id="116" name="Rechteck 197"/>
          <p:cNvSpPr/>
          <p:nvPr/>
        </p:nvSpPr>
        <p:spPr>
          <a:xfrm>
            <a:off x="5236285" y="726680"/>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Platz</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(pla_id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117" name="Rechteck 197"/>
          <p:cNvSpPr/>
          <p:nvPr/>
        </p:nvSpPr>
        <p:spPr>
          <a:xfrm>
            <a:off x="3350335" y="726680"/>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Training</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(training_id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118" name="Rechteck 197"/>
          <p:cNvSpPr/>
          <p:nvPr/>
        </p:nvSpPr>
        <p:spPr>
          <a:xfrm>
            <a:off x="1946683" y="726680"/>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Mitgliedstyp</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(mtyp_id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119" name="Rechteck 197"/>
          <p:cNvSpPr/>
          <p:nvPr/>
        </p:nvSpPr>
        <p:spPr>
          <a:xfrm>
            <a:off x="910379" y="2305760"/>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Beitrag</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(bei_id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120" name="Rechteck 197"/>
          <p:cNvSpPr/>
          <p:nvPr/>
        </p:nvSpPr>
        <p:spPr>
          <a:xfrm>
            <a:off x="2751921" y="2311237"/>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Mitglied</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(mit_id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121" name="Rechteck 197"/>
          <p:cNvSpPr/>
          <p:nvPr/>
        </p:nvSpPr>
        <p:spPr>
          <a:xfrm>
            <a:off x="3553062" y="3329910"/>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Trainer</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(tra_id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122" name="Rechteck 197"/>
          <p:cNvSpPr/>
          <p:nvPr/>
        </p:nvSpPr>
        <p:spPr>
          <a:xfrm>
            <a:off x="3156825" y="4221133"/>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Mannschaft</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(man_id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189" name="Rechteck 197"/>
          <p:cNvSpPr/>
          <p:nvPr/>
        </p:nvSpPr>
        <p:spPr>
          <a:xfrm>
            <a:off x="2757667" y="5805258"/>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Wettkampf</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(wet_id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190" name="Rechteck 197"/>
          <p:cNvSpPr/>
          <p:nvPr/>
        </p:nvSpPr>
        <p:spPr>
          <a:xfrm>
            <a:off x="5236285" y="1699915"/>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Platztyp</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(ptyp_id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191" name="Abgerundete rechteckige Legende 190"/>
          <p:cNvSpPr/>
          <p:nvPr/>
        </p:nvSpPr>
        <p:spPr>
          <a:xfrm>
            <a:off x="5040168" y="2497638"/>
            <a:ext cx="1891171" cy="1075378"/>
          </a:xfrm>
          <a:prstGeom prst="wedgeRoundRectCallout">
            <a:avLst>
              <a:gd name="adj1" fmla="val -122633"/>
              <a:gd name="adj2" fmla="val -143982"/>
              <a:gd name="adj3" fmla="val 16667"/>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100" u="sng" smtClean="0">
                <a:solidFill>
                  <a:schemeClr val="tx1"/>
                </a:solidFill>
                <a:latin typeface="Arial" panose="020B0604020202020204" pitchFamily="34" charset="0"/>
                <a:cs typeface="Arial" panose="020B0604020202020204" pitchFamily="34" charset="0"/>
              </a:rPr>
              <a:t>Besonderheit:</a:t>
            </a:r>
            <a:r>
              <a:rPr lang="de-DE" sz="1100" smtClean="0">
                <a:solidFill>
                  <a:schemeClr val="tx1"/>
                </a:solidFill>
                <a:latin typeface="Arial" panose="020B0604020202020204" pitchFamily="34" charset="0"/>
                <a:cs typeface="Arial" panose="020B0604020202020204" pitchFamily="34" charset="0"/>
              </a:rPr>
              <a:t> Zwei Relationen zwischen zwei Entitäten!</a:t>
            </a:r>
          </a:p>
          <a:p>
            <a:pPr algn="ctr"/>
            <a:r>
              <a:rPr lang="de-DE" sz="1100" smtClean="0">
                <a:solidFill>
                  <a:schemeClr val="tx1"/>
                </a:solidFill>
                <a:latin typeface="Arial" panose="020B0604020202020204" pitchFamily="34" charset="0"/>
                <a:cs typeface="Arial" panose="020B0604020202020204" pitchFamily="34" charset="0"/>
              </a:rPr>
              <a:t>(mehrere teilnehmende Mitglieder + ein trainierendes Mitglied)</a:t>
            </a:r>
            <a:endParaRPr lang="de-DE" sz="1100">
              <a:solidFill>
                <a:schemeClr val="tx1"/>
              </a:solidFill>
              <a:latin typeface="Arial" panose="020B0604020202020204" pitchFamily="34" charset="0"/>
              <a:cs typeface="Arial" panose="020B0604020202020204" pitchFamily="34" charset="0"/>
            </a:endParaRPr>
          </a:p>
        </p:txBody>
      </p:sp>
      <p:sp>
        <p:nvSpPr>
          <p:cNvPr id="192" name="Abgerundete rechteckige Legende 191"/>
          <p:cNvSpPr/>
          <p:nvPr/>
        </p:nvSpPr>
        <p:spPr>
          <a:xfrm>
            <a:off x="5040168" y="5389122"/>
            <a:ext cx="1891171" cy="992206"/>
          </a:xfrm>
          <a:prstGeom prst="wedgeRoundRectCallout">
            <a:avLst>
              <a:gd name="adj1" fmla="val -97237"/>
              <a:gd name="adj2" fmla="val -80725"/>
              <a:gd name="adj3" fmla="val 16667"/>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100" u="sng" smtClean="0">
                <a:solidFill>
                  <a:schemeClr val="tx1"/>
                </a:solidFill>
                <a:latin typeface="Arial" panose="020B0604020202020204" pitchFamily="34" charset="0"/>
                <a:cs typeface="Arial" panose="020B0604020202020204" pitchFamily="34" charset="0"/>
              </a:rPr>
              <a:t>Besonderheit:</a:t>
            </a:r>
            <a:r>
              <a:rPr lang="de-DE" sz="1100" smtClean="0">
                <a:solidFill>
                  <a:schemeClr val="tx1"/>
                </a:solidFill>
                <a:latin typeface="Arial" panose="020B0604020202020204" pitchFamily="34" charset="0"/>
                <a:cs typeface="Arial" panose="020B0604020202020204" pitchFamily="34" charset="0"/>
              </a:rPr>
              <a:t> Hier sind es ausnahmsweise mal nicht Mengen oder Zeiten, die in die Zwischentabelle gehören.</a:t>
            </a:r>
            <a:endParaRPr lang="de-DE" sz="110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5985932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 name="Rechteck 197"/>
          <p:cNvSpPr/>
          <p:nvPr/>
        </p:nvSpPr>
        <p:spPr>
          <a:xfrm>
            <a:off x="2349741" y="4028636"/>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Sachgebiet</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(sach_id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cxnSp>
        <p:nvCxnSpPr>
          <p:cNvPr id="175" name="Gerade Verbindung mit Pfeil 174"/>
          <p:cNvCxnSpPr/>
          <p:nvPr/>
        </p:nvCxnSpPr>
        <p:spPr>
          <a:xfrm>
            <a:off x="5032285" y="1517503"/>
            <a:ext cx="1802" cy="494482"/>
          </a:xfrm>
          <a:prstGeom prst="straightConnector1">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176" name="Gerade Verbindung mit Pfeil 175"/>
          <p:cNvCxnSpPr/>
          <p:nvPr/>
        </p:nvCxnSpPr>
        <p:spPr>
          <a:xfrm>
            <a:off x="5033186" y="2466140"/>
            <a:ext cx="0" cy="525379"/>
          </a:xfrm>
          <a:prstGeom prst="straightConnector1">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177" name="Gerade Verbindung mit Pfeil 176"/>
          <p:cNvCxnSpPr>
            <a:stCxn id="190" idx="18"/>
            <a:endCxn id="196" idx="8"/>
          </p:cNvCxnSpPr>
          <p:nvPr/>
        </p:nvCxnSpPr>
        <p:spPr>
          <a:xfrm flipH="1" flipV="1">
            <a:off x="5638974" y="2244180"/>
            <a:ext cx="765135" cy="1219"/>
          </a:xfrm>
          <a:prstGeom prst="straightConnector1">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178" name="Gerade Verbindung mit Pfeil 177"/>
          <p:cNvCxnSpPr>
            <a:stCxn id="188" idx="18"/>
            <a:endCxn id="195" idx="8"/>
          </p:cNvCxnSpPr>
          <p:nvPr/>
        </p:nvCxnSpPr>
        <p:spPr>
          <a:xfrm flipH="1">
            <a:off x="5638974" y="3220979"/>
            <a:ext cx="765135" cy="3999"/>
          </a:xfrm>
          <a:prstGeom prst="straightConnector1">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179" name="Gewinkelte Verbindung 178"/>
          <p:cNvCxnSpPr>
            <a:stCxn id="197" idx="8"/>
            <a:endCxn id="195" idx="19"/>
          </p:cNvCxnSpPr>
          <p:nvPr/>
        </p:nvCxnSpPr>
        <p:spPr>
          <a:xfrm>
            <a:off x="3557139" y="2246325"/>
            <a:ext cx="870287" cy="859038"/>
          </a:xfrm>
          <a:prstGeom prst="bentConnector3">
            <a:avLst>
              <a:gd name="adj1" fmla="val 50039"/>
            </a:avLst>
          </a:prstGeom>
          <a:ln w="12700">
            <a:solidFill>
              <a:sysClr val="windowText" lastClr="000000"/>
            </a:solidFill>
            <a:headEnd type="diamond"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180" name="Gerade Verbindung mit Pfeil 179"/>
          <p:cNvCxnSpPr>
            <a:stCxn id="195" idx="17"/>
            <a:endCxn id="198" idx="8"/>
          </p:cNvCxnSpPr>
          <p:nvPr/>
        </p:nvCxnSpPr>
        <p:spPr>
          <a:xfrm flipH="1">
            <a:off x="3573404" y="3337142"/>
            <a:ext cx="854022" cy="12197"/>
          </a:xfrm>
          <a:prstGeom prst="straightConnector1">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183" name="Gerade Verbindung mit Pfeil 182"/>
          <p:cNvCxnSpPr/>
          <p:nvPr/>
        </p:nvCxnSpPr>
        <p:spPr>
          <a:xfrm>
            <a:off x="5032285" y="3453310"/>
            <a:ext cx="1802" cy="2011501"/>
          </a:xfrm>
          <a:prstGeom prst="straightConnector1">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184" name="Gerade Verbindung mit Pfeil 183"/>
          <p:cNvCxnSpPr/>
          <p:nvPr/>
        </p:nvCxnSpPr>
        <p:spPr>
          <a:xfrm flipH="1">
            <a:off x="5646402" y="5693391"/>
            <a:ext cx="758044" cy="3051"/>
          </a:xfrm>
          <a:prstGeom prst="straightConnector1">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187" name="Gewinkelte Verbindung 186"/>
          <p:cNvCxnSpPr>
            <a:stCxn id="253" idx="8"/>
            <a:endCxn id="195" idx="15"/>
          </p:cNvCxnSpPr>
          <p:nvPr/>
        </p:nvCxnSpPr>
        <p:spPr>
          <a:xfrm flipV="1">
            <a:off x="3557107" y="3452584"/>
            <a:ext cx="1071504" cy="809875"/>
          </a:xfrm>
          <a:prstGeom prst="bentConnector3">
            <a:avLst>
              <a:gd name="adj1" fmla="val 100123"/>
            </a:avLst>
          </a:prstGeom>
          <a:ln w="12700">
            <a:solidFill>
              <a:sysClr val="windowText" lastClr="000000"/>
            </a:solidFill>
            <a:headEnd type="diamond"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200" name="Gerade Verbindung mit Pfeil 199"/>
          <p:cNvCxnSpPr/>
          <p:nvPr/>
        </p:nvCxnSpPr>
        <p:spPr>
          <a:xfrm flipH="1">
            <a:off x="3577467" y="5693391"/>
            <a:ext cx="857388" cy="3051"/>
          </a:xfrm>
          <a:prstGeom prst="straightConnector1">
            <a:avLst/>
          </a:prstGeom>
          <a:ln w="12700">
            <a:solidFill>
              <a:sysClr val="windowText" lastClr="000000"/>
            </a:solidFill>
            <a:headEnd type="diamond" w="lg" len="lg"/>
            <a:tailEnd type="diamond" w="lg" len="lg"/>
          </a:ln>
        </p:spPr>
        <p:style>
          <a:lnRef idx="1">
            <a:schemeClr val="accent1"/>
          </a:lnRef>
          <a:fillRef idx="0">
            <a:schemeClr val="accent1"/>
          </a:fillRef>
          <a:effectRef idx="0">
            <a:schemeClr val="accent1"/>
          </a:effectRef>
          <a:fontRef idx="minor">
            <a:schemeClr val="tx1"/>
          </a:fontRef>
        </p:style>
      </p:cxnSp>
      <p:sp>
        <p:nvSpPr>
          <p:cNvPr id="2" name="Titel 1"/>
          <p:cNvSpPr>
            <a:spLocks noGrp="1"/>
          </p:cNvSpPr>
          <p:nvPr>
            <p:ph type="title"/>
          </p:nvPr>
        </p:nvSpPr>
        <p:spPr/>
        <p:txBody>
          <a:bodyPr/>
          <a:lstStyle/>
          <a:p>
            <a:r>
              <a:rPr lang="de-DE"/>
              <a:t>Datenmodell „</a:t>
            </a:r>
            <a:r>
              <a:rPr lang="de-DE" smtClean="0"/>
              <a:t>Verleih“</a:t>
            </a:r>
            <a:endParaRPr lang="de-DE"/>
          </a:p>
        </p:txBody>
      </p:sp>
      <p:cxnSp>
        <p:nvCxnSpPr>
          <p:cNvPr id="254" name="Gewinkelte Verbindung 253"/>
          <p:cNvCxnSpPr>
            <a:stCxn id="253" idx="17"/>
            <a:endCxn id="253" idx="19"/>
          </p:cNvCxnSpPr>
          <p:nvPr/>
        </p:nvCxnSpPr>
        <p:spPr>
          <a:xfrm flipV="1">
            <a:off x="2345559" y="4142844"/>
            <a:ext cx="12700" cy="231779"/>
          </a:xfrm>
          <a:prstGeom prst="bentConnector3">
            <a:avLst>
              <a:gd name="adj1" fmla="val -4296362"/>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sp>
        <p:nvSpPr>
          <p:cNvPr id="188" name="Rechteck 197"/>
          <p:cNvSpPr/>
          <p:nvPr/>
        </p:nvSpPr>
        <p:spPr>
          <a:xfrm>
            <a:off x="6404049" y="2991519"/>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Zustand</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(zust_id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189" name="Rechteck 197"/>
          <p:cNvSpPr/>
          <p:nvPr/>
        </p:nvSpPr>
        <p:spPr>
          <a:xfrm>
            <a:off x="4427367" y="1056660"/>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Ort</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(ort_id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190" name="Rechteck 197"/>
          <p:cNvSpPr/>
          <p:nvPr/>
        </p:nvSpPr>
        <p:spPr>
          <a:xfrm>
            <a:off x="6404049" y="2015939"/>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Lagertyp</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(ltyp_id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194" name="Rechteck 197"/>
          <p:cNvSpPr/>
          <p:nvPr/>
        </p:nvSpPr>
        <p:spPr>
          <a:xfrm>
            <a:off x="4427367" y="5464495"/>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Ausleihe</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(aus_id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195" name="Rechteck 197"/>
          <p:cNvSpPr/>
          <p:nvPr/>
        </p:nvSpPr>
        <p:spPr>
          <a:xfrm>
            <a:off x="4427367" y="2992467"/>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Buch</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(buch_id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196" name="Rechteck 197"/>
          <p:cNvSpPr/>
          <p:nvPr/>
        </p:nvSpPr>
        <p:spPr>
          <a:xfrm>
            <a:off x="4427367" y="2011669"/>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Lager</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(lager_id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197" name="Rechteck 197"/>
          <p:cNvSpPr/>
          <p:nvPr/>
        </p:nvSpPr>
        <p:spPr>
          <a:xfrm>
            <a:off x="2345532" y="2013814"/>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Autor</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(autor_id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198" name="Rechteck 197"/>
          <p:cNvSpPr/>
          <p:nvPr/>
        </p:nvSpPr>
        <p:spPr>
          <a:xfrm>
            <a:off x="2361797" y="3116828"/>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Verlag</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(ver_id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201" name="Rechteck 197"/>
          <p:cNvSpPr/>
          <p:nvPr/>
        </p:nvSpPr>
        <p:spPr>
          <a:xfrm>
            <a:off x="2365860" y="5464495"/>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Mahnung</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(mahn_id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253" name="Rechteck 197"/>
          <p:cNvSpPr/>
          <p:nvPr/>
        </p:nvSpPr>
        <p:spPr>
          <a:xfrm>
            <a:off x="2345500" y="4029948"/>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Sachgebiet</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(sach_id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263" name="Abgerundete rechteckige Legende 262"/>
          <p:cNvSpPr/>
          <p:nvPr/>
        </p:nvSpPr>
        <p:spPr>
          <a:xfrm>
            <a:off x="209550" y="4751680"/>
            <a:ext cx="1891171" cy="537928"/>
          </a:xfrm>
          <a:prstGeom prst="wedgeRoundRectCallout">
            <a:avLst>
              <a:gd name="adj1" fmla="val 53189"/>
              <a:gd name="adj2" fmla="val -139877"/>
              <a:gd name="adj3" fmla="val 16667"/>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100" u="sng" smtClean="0">
                <a:solidFill>
                  <a:schemeClr val="tx1"/>
                </a:solidFill>
                <a:latin typeface="Arial" panose="020B0604020202020204" pitchFamily="34" charset="0"/>
                <a:cs typeface="Arial" panose="020B0604020202020204" pitchFamily="34" charset="0"/>
              </a:rPr>
              <a:t>Besonderheit: </a:t>
            </a:r>
            <a:r>
              <a:rPr lang="de-DE" sz="1100" smtClean="0">
                <a:solidFill>
                  <a:schemeClr val="tx1"/>
                </a:solidFill>
                <a:latin typeface="Arial" panose="020B0604020202020204" pitchFamily="34" charset="0"/>
                <a:cs typeface="Arial" panose="020B0604020202020204" pitchFamily="34" charset="0"/>
              </a:rPr>
              <a:t>Relation einer Entität zu sich selbst!</a:t>
            </a:r>
            <a:endParaRPr lang="de-DE" sz="1100">
              <a:solidFill>
                <a:schemeClr val="tx1"/>
              </a:solidFill>
              <a:latin typeface="Arial" panose="020B0604020202020204" pitchFamily="34" charset="0"/>
              <a:cs typeface="Arial" panose="020B0604020202020204" pitchFamily="34" charset="0"/>
            </a:endParaRPr>
          </a:p>
        </p:txBody>
      </p:sp>
      <p:sp>
        <p:nvSpPr>
          <p:cNvPr id="32" name="Abgerundete rechteckige Legende 31"/>
          <p:cNvSpPr/>
          <p:nvPr/>
        </p:nvSpPr>
        <p:spPr>
          <a:xfrm>
            <a:off x="7833320" y="1916832"/>
            <a:ext cx="1891171" cy="4008505"/>
          </a:xfrm>
          <a:prstGeom prst="wedgeRoundRectCallout">
            <a:avLst>
              <a:gd name="adj1" fmla="val -173960"/>
              <a:gd name="adj2" fmla="val 42214"/>
              <a:gd name="adj3" fmla="val 16667"/>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de-DE" sz="1100" u="sng" smtClean="0">
                <a:solidFill>
                  <a:schemeClr val="tx1"/>
                </a:solidFill>
                <a:latin typeface="Arial" panose="020B0604020202020204" pitchFamily="34" charset="0"/>
                <a:cs typeface="Arial" panose="020B0604020202020204" pitchFamily="34" charset="0"/>
              </a:rPr>
              <a:t>Besonderheit:</a:t>
            </a:r>
            <a:r>
              <a:rPr lang="de-DE" sz="1100" smtClean="0">
                <a:solidFill>
                  <a:schemeClr val="tx1"/>
                </a:solidFill>
                <a:latin typeface="Arial" panose="020B0604020202020204" pitchFamily="34" charset="0"/>
                <a:cs typeface="Arial" panose="020B0604020202020204" pitchFamily="34" charset="0"/>
              </a:rPr>
              <a:t> „Ausleihe“ ist hervorgegangen aus </a:t>
            </a:r>
            <a:r>
              <a:rPr lang="de-DE" sz="1100" smtClean="0">
                <a:solidFill>
                  <a:schemeClr val="tx1"/>
                </a:solidFill>
                <a:latin typeface="Arial" panose="020B0604020202020204" pitchFamily="34" charset="0"/>
                <a:cs typeface="Arial" panose="020B0604020202020204" pitchFamily="34" charset="0"/>
              </a:rPr>
              <a:t>einer </a:t>
            </a:r>
            <a:r>
              <a:rPr lang="de-DE" sz="1100" smtClean="0">
                <a:solidFill>
                  <a:schemeClr val="tx1"/>
                </a:solidFill>
                <a:latin typeface="Arial" panose="020B0604020202020204" pitchFamily="34" charset="0"/>
                <a:cs typeface="Arial" panose="020B0604020202020204" pitchFamily="34" charset="0"/>
              </a:rPr>
              <a:t>m:n-Relation zwischen Buch und Person. Bei der Mahnung ergab sich nämlich, dass sie mit der KOMBINATION aus Buch und Person verbunden werden muss. Es wurde also eine Entität benötigt, an der die Relation zur Mahnung „befestigt“ werden kann. Die Zwischentabelle tblBuch_Per wurde daher schon im logischen Modell als Entität „Ausleihe“ eingeführt.</a:t>
            </a:r>
          </a:p>
          <a:p>
            <a:pPr algn="ctr"/>
            <a:r>
              <a:rPr lang="de-DE" sz="1100" smtClean="0">
                <a:solidFill>
                  <a:schemeClr val="tx1"/>
                </a:solidFill>
                <a:latin typeface="Arial" panose="020B0604020202020204" pitchFamily="34" charset="0"/>
                <a:cs typeface="Arial" panose="020B0604020202020204" pitchFamily="34" charset="0"/>
              </a:rPr>
              <a:t>(siehe nächste Folie) </a:t>
            </a:r>
            <a:endParaRPr lang="de-DE" sz="1100">
              <a:solidFill>
                <a:schemeClr val="tx1"/>
              </a:solidFill>
              <a:latin typeface="Arial" panose="020B0604020202020204" pitchFamily="34" charset="0"/>
              <a:cs typeface="Arial" panose="020B0604020202020204" pitchFamily="34" charset="0"/>
            </a:endParaRPr>
          </a:p>
        </p:txBody>
      </p:sp>
      <p:cxnSp>
        <p:nvCxnSpPr>
          <p:cNvPr id="185" name="Gerade Verbindung mit Pfeil 184"/>
          <p:cNvCxnSpPr/>
          <p:nvPr/>
        </p:nvCxnSpPr>
        <p:spPr>
          <a:xfrm flipH="1" flipV="1">
            <a:off x="7008967" y="5114406"/>
            <a:ext cx="1802" cy="350405"/>
          </a:xfrm>
          <a:prstGeom prst="straightConnector1">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186" name="Gerade Verbindung mit Pfeil 185"/>
          <p:cNvCxnSpPr/>
          <p:nvPr/>
        </p:nvCxnSpPr>
        <p:spPr>
          <a:xfrm>
            <a:off x="7008967" y="4289545"/>
            <a:ext cx="1802" cy="364334"/>
          </a:xfrm>
          <a:prstGeom prst="straightConnector1">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sp>
        <p:nvSpPr>
          <p:cNvPr id="191" name="Rechteck 197"/>
          <p:cNvSpPr/>
          <p:nvPr/>
        </p:nvSpPr>
        <p:spPr>
          <a:xfrm>
            <a:off x="6404049" y="3828702"/>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Kontakttyp</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(ktyp_id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192" name="Rechteck 197"/>
          <p:cNvSpPr/>
          <p:nvPr/>
        </p:nvSpPr>
        <p:spPr>
          <a:xfrm>
            <a:off x="6404049" y="4653563"/>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Kontakt</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(kon_id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193" name="Rechteck 197"/>
          <p:cNvSpPr/>
          <p:nvPr/>
        </p:nvSpPr>
        <p:spPr>
          <a:xfrm>
            <a:off x="6404049" y="5464495"/>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Person</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(per_id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94619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 name="Rechteck 197"/>
          <p:cNvSpPr/>
          <p:nvPr/>
        </p:nvSpPr>
        <p:spPr>
          <a:xfrm>
            <a:off x="2349741" y="4028636"/>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Sachgebiet</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(sach_id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cxnSp>
        <p:nvCxnSpPr>
          <p:cNvPr id="175" name="Gerade Verbindung mit Pfeil 174"/>
          <p:cNvCxnSpPr/>
          <p:nvPr/>
        </p:nvCxnSpPr>
        <p:spPr>
          <a:xfrm>
            <a:off x="5032285" y="1517503"/>
            <a:ext cx="1802" cy="494482"/>
          </a:xfrm>
          <a:prstGeom prst="straightConnector1">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176" name="Gerade Verbindung mit Pfeil 175"/>
          <p:cNvCxnSpPr/>
          <p:nvPr/>
        </p:nvCxnSpPr>
        <p:spPr>
          <a:xfrm>
            <a:off x="5033186" y="2466140"/>
            <a:ext cx="0" cy="525379"/>
          </a:xfrm>
          <a:prstGeom prst="straightConnector1">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177" name="Gerade Verbindung mit Pfeil 176"/>
          <p:cNvCxnSpPr>
            <a:stCxn id="190" idx="18"/>
            <a:endCxn id="196" idx="8"/>
          </p:cNvCxnSpPr>
          <p:nvPr/>
        </p:nvCxnSpPr>
        <p:spPr>
          <a:xfrm flipH="1" flipV="1">
            <a:off x="5638974" y="2244180"/>
            <a:ext cx="765135" cy="1219"/>
          </a:xfrm>
          <a:prstGeom prst="straightConnector1">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178" name="Gerade Verbindung mit Pfeil 177"/>
          <p:cNvCxnSpPr>
            <a:stCxn id="188" idx="18"/>
            <a:endCxn id="195" idx="8"/>
          </p:cNvCxnSpPr>
          <p:nvPr/>
        </p:nvCxnSpPr>
        <p:spPr>
          <a:xfrm flipH="1">
            <a:off x="5638974" y="3220979"/>
            <a:ext cx="765135" cy="3999"/>
          </a:xfrm>
          <a:prstGeom prst="straightConnector1">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179" name="Gewinkelte Verbindung 178"/>
          <p:cNvCxnSpPr>
            <a:stCxn id="197" idx="8"/>
            <a:endCxn id="195" idx="19"/>
          </p:cNvCxnSpPr>
          <p:nvPr/>
        </p:nvCxnSpPr>
        <p:spPr>
          <a:xfrm>
            <a:off x="3557139" y="2246325"/>
            <a:ext cx="870287" cy="859038"/>
          </a:xfrm>
          <a:prstGeom prst="bentConnector3">
            <a:avLst>
              <a:gd name="adj1" fmla="val 50039"/>
            </a:avLst>
          </a:prstGeom>
          <a:ln w="12700">
            <a:solidFill>
              <a:sysClr val="windowText" lastClr="000000"/>
            </a:solidFill>
            <a:headEnd type="diamond"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180" name="Gerade Verbindung mit Pfeil 179"/>
          <p:cNvCxnSpPr>
            <a:stCxn id="195" idx="17"/>
            <a:endCxn id="198" idx="8"/>
          </p:cNvCxnSpPr>
          <p:nvPr/>
        </p:nvCxnSpPr>
        <p:spPr>
          <a:xfrm flipH="1">
            <a:off x="3573404" y="3337142"/>
            <a:ext cx="854022" cy="12197"/>
          </a:xfrm>
          <a:prstGeom prst="straightConnector1">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187" name="Gewinkelte Verbindung 186"/>
          <p:cNvCxnSpPr>
            <a:stCxn id="253" idx="8"/>
            <a:endCxn id="195" idx="15"/>
          </p:cNvCxnSpPr>
          <p:nvPr/>
        </p:nvCxnSpPr>
        <p:spPr>
          <a:xfrm flipV="1">
            <a:off x="3557107" y="3452584"/>
            <a:ext cx="1071504" cy="809875"/>
          </a:xfrm>
          <a:prstGeom prst="bentConnector3">
            <a:avLst>
              <a:gd name="adj1" fmla="val 100123"/>
            </a:avLst>
          </a:prstGeom>
          <a:ln w="12700">
            <a:solidFill>
              <a:sysClr val="windowText" lastClr="000000"/>
            </a:solidFill>
            <a:headEnd type="diamond"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200" name="Gerade Verbindung mit Pfeil 199"/>
          <p:cNvCxnSpPr/>
          <p:nvPr/>
        </p:nvCxnSpPr>
        <p:spPr>
          <a:xfrm flipH="1">
            <a:off x="3577467" y="5693391"/>
            <a:ext cx="857388" cy="3051"/>
          </a:xfrm>
          <a:prstGeom prst="straightConnector1">
            <a:avLst/>
          </a:prstGeom>
          <a:ln w="12700">
            <a:solidFill>
              <a:sysClr val="windowText" lastClr="000000"/>
            </a:solidFill>
            <a:headEnd type="diamond" w="lg" len="lg"/>
            <a:tailEnd type="diamond" w="lg" len="lg"/>
          </a:ln>
        </p:spPr>
        <p:style>
          <a:lnRef idx="1">
            <a:schemeClr val="accent1"/>
          </a:lnRef>
          <a:fillRef idx="0">
            <a:schemeClr val="accent1"/>
          </a:fillRef>
          <a:effectRef idx="0">
            <a:schemeClr val="accent1"/>
          </a:effectRef>
          <a:fontRef idx="minor">
            <a:schemeClr val="tx1"/>
          </a:fontRef>
        </p:style>
      </p:cxnSp>
      <p:sp>
        <p:nvSpPr>
          <p:cNvPr id="2" name="Titel 1"/>
          <p:cNvSpPr>
            <a:spLocks noGrp="1"/>
          </p:cNvSpPr>
          <p:nvPr>
            <p:ph type="title"/>
          </p:nvPr>
        </p:nvSpPr>
        <p:spPr/>
        <p:txBody>
          <a:bodyPr/>
          <a:lstStyle/>
          <a:p>
            <a:r>
              <a:rPr lang="de-DE"/>
              <a:t>Datenmodell „</a:t>
            </a:r>
            <a:r>
              <a:rPr lang="de-DE" smtClean="0"/>
              <a:t>Verleih“ (Das Problem mit der Mahnung)</a:t>
            </a:r>
            <a:endParaRPr lang="de-DE"/>
          </a:p>
        </p:txBody>
      </p:sp>
      <p:cxnSp>
        <p:nvCxnSpPr>
          <p:cNvPr id="254" name="Gewinkelte Verbindung 253"/>
          <p:cNvCxnSpPr>
            <a:stCxn id="253" idx="17"/>
            <a:endCxn id="253" idx="19"/>
          </p:cNvCxnSpPr>
          <p:nvPr/>
        </p:nvCxnSpPr>
        <p:spPr>
          <a:xfrm flipV="1">
            <a:off x="2345559" y="4142844"/>
            <a:ext cx="12700" cy="231779"/>
          </a:xfrm>
          <a:prstGeom prst="bentConnector3">
            <a:avLst>
              <a:gd name="adj1" fmla="val -4296362"/>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sp>
        <p:nvSpPr>
          <p:cNvPr id="188" name="Rechteck 197"/>
          <p:cNvSpPr/>
          <p:nvPr/>
        </p:nvSpPr>
        <p:spPr>
          <a:xfrm>
            <a:off x="6404049" y="2991519"/>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Zustand</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(zust_id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189" name="Rechteck 197"/>
          <p:cNvSpPr/>
          <p:nvPr/>
        </p:nvSpPr>
        <p:spPr>
          <a:xfrm>
            <a:off x="4427367" y="1056660"/>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Ort</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(ort_id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190" name="Rechteck 197"/>
          <p:cNvSpPr/>
          <p:nvPr/>
        </p:nvSpPr>
        <p:spPr>
          <a:xfrm>
            <a:off x="6404049" y="2015939"/>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Lagertyp</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(ltyp_id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196" name="Rechteck 197"/>
          <p:cNvSpPr/>
          <p:nvPr/>
        </p:nvSpPr>
        <p:spPr>
          <a:xfrm>
            <a:off x="4427367" y="2011669"/>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Lager</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(lager_id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197" name="Rechteck 197"/>
          <p:cNvSpPr/>
          <p:nvPr/>
        </p:nvSpPr>
        <p:spPr>
          <a:xfrm>
            <a:off x="2345532" y="2013814"/>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Autor</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(autor_id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198" name="Rechteck 197"/>
          <p:cNvSpPr/>
          <p:nvPr/>
        </p:nvSpPr>
        <p:spPr>
          <a:xfrm>
            <a:off x="2361797" y="3116828"/>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Verlag</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(ver_id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201" name="Rechteck 197"/>
          <p:cNvSpPr/>
          <p:nvPr/>
        </p:nvSpPr>
        <p:spPr>
          <a:xfrm>
            <a:off x="2365860" y="5464495"/>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Mahnung</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(mahn_id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253" name="Rechteck 197"/>
          <p:cNvSpPr/>
          <p:nvPr/>
        </p:nvSpPr>
        <p:spPr>
          <a:xfrm>
            <a:off x="2345500" y="4029948"/>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Sachgebiet</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(sach_id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32" name="Abgerundete rechteckige Legende 31"/>
          <p:cNvSpPr/>
          <p:nvPr/>
        </p:nvSpPr>
        <p:spPr>
          <a:xfrm>
            <a:off x="673879" y="4565926"/>
            <a:ext cx="2526813" cy="820809"/>
          </a:xfrm>
          <a:prstGeom prst="wedgeRoundRectCallout">
            <a:avLst>
              <a:gd name="adj1" fmla="val 110396"/>
              <a:gd name="adj2" fmla="val 75570"/>
              <a:gd name="adj3" fmla="val 16667"/>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de-DE" sz="1100">
                <a:solidFill>
                  <a:schemeClr val="tx1"/>
                </a:solidFill>
                <a:latin typeface="Arial" panose="020B0604020202020204" pitchFamily="34" charset="0"/>
                <a:cs typeface="Arial" panose="020B0604020202020204" pitchFamily="34" charset="0"/>
              </a:rPr>
              <a:t>H</a:t>
            </a:r>
            <a:r>
              <a:rPr lang="de-DE" sz="1100" smtClean="0">
                <a:solidFill>
                  <a:schemeClr val="tx1"/>
                </a:solidFill>
                <a:latin typeface="Arial" panose="020B0604020202020204" pitchFamily="34" charset="0"/>
                <a:cs typeface="Arial" panose="020B0604020202020204" pitchFamily="34" charset="0"/>
              </a:rPr>
              <a:t>err Meier bekommt eine Mahnung,  weil er die Leihfrist für die Bücher „Winnetou I“ und „Winnetou II“ überzogen hat. </a:t>
            </a:r>
            <a:endParaRPr lang="de-DE" sz="1100">
              <a:solidFill>
                <a:schemeClr val="tx1"/>
              </a:solidFill>
              <a:latin typeface="Arial" panose="020B0604020202020204" pitchFamily="34" charset="0"/>
              <a:cs typeface="Arial" panose="020B0604020202020204" pitchFamily="34" charset="0"/>
            </a:endParaRPr>
          </a:p>
        </p:txBody>
      </p:sp>
      <p:cxnSp>
        <p:nvCxnSpPr>
          <p:cNvPr id="185" name="Gerade Verbindung mit Pfeil 184"/>
          <p:cNvCxnSpPr/>
          <p:nvPr/>
        </p:nvCxnSpPr>
        <p:spPr>
          <a:xfrm flipH="1" flipV="1">
            <a:off x="7008967" y="5114406"/>
            <a:ext cx="1802" cy="350405"/>
          </a:xfrm>
          <a:prstGeom prst="straightConnector1">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186" name="Gerade Verbindung mit Pfeil 185"/>
          <p:cNvCxnSpPr/>
          <p:nvPr/>
        </p:nvCxnSpPr>
        <p:spPr>
          <a:xfrm>
            <a:off x="7008967" y="4289545"/>
            <a:ext cx="1802" cy="364334"/>
          </a:xfrm>
          <a:prstGeom prst="straightConnector1">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sp>
        <p:nvSpPr>
          <p:cNvPr id="192" name="Rechteck 197"/>
          <p:cNvSpPr/>
          <p:nvPr/>
        </p:nvSpPr>
        <p:spPr>
          <a:xfrm>
            <a:off x="6404049" y="4653563"/>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Kontakt</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(kon_id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cxnSp>
        <p:nvCxnSpPr>
          <p:cNvPr id="33" name="Gewinkelte Verbindung 32"/>
          <p:cNvCxnSpPr>
            <a:stCxn id="195" idx="13"/>
            <a:endCxn id="193" idx="18"/>
          </p:cNvCxnSpPr>
          <p:nvPr/>
        </p:nvCxnSpPr>
        <p:spPr>
          <a:xfrm>
            <a:off x="5035015" y="3453310"/>
            <a:ext cx="1369094" cy="2240645"/>
          </a:xfrm>
          <a:prstGeom prst="bentConnector3">
            <a:avLst>
              <a:gd name="adj1" fmla="val -44"/>
            </a:avLst>
          </a:prstGeom>
          <a:ln w="12700">
            <a:solidFill>
              <a:sysClr val="windowText" lastClr="000000"/>
            </a:solidFill>
            <a:headEnd type="diamond" w="lg" len="lg"/>
            <a:tailEnd type="diamond" w="lg" len="lg"/>
          </a:ln>
        </p:spPr>
        <p:style>
          <a:lnRef idx="1">
            <a:schemeClr val="accent1"/>
          </a:lnRef>
          <a:fillRef idx="0">
            <a:schemeClr val="accent1"/>
          </a:fillRef>
          <a:effectRef idx="0">
            <a:schemeClr val="accent1"/>
          </a:effectRef>
          <a:fontRef idx="minor">
            <a:schemeClr val="tx1"/>
          </a:fontRef>
        </p:style>
      </p:cxnSp>
      <p:sp>
        <p:nvSpPr>
          <p:cNvPr id="6" name="Textfeld 5"/>
          <p:cNvSpPr txBox="1"/>
          <p:nvPr/>
        </p:nvSpPr>
        <p:spPr>
          <a:xfrm>
            <a:off x="4508581" y="5421514"/>
            <a:ext cx="385042" cy="523220"/>
          </a:xfrm>
          <a:prstGeom prst="rect">
            <a:avLst/>
          </a:prstGeom>
          <a:noFill/>
        </p:spPr>
        <p:txBody>
          <a:bodyPr wrap="none" rtlCol="0">
            <a:spAutoFit/>
          </a:bodyPr>
          <a:lstStyle/>
          <a:p>
            <a:r>
              <a:rPr lang="de-DE" sz="2800" smtClean="0">
                <a:solidFill>
                  <a:srgbClr val="FF0000"/>
                </a:solidFill>
                <a:latin typeface="Arial" panose="020B0604020202020204" pitchFamily="34" charset="0"/>
                <a:cs typeface="Arial" panose="020B0604020202020204" pitchFamily="34" charset="0"/>
              </a:rPr>
              <a:t>?</a:t>
            </a:r>
            <a:endParaRPr lang="de-DE" sz="2800">
              <a:solidFill>
                <a:srgbClr val="FF0000"/>
              </a:solidFill>
              <a:latin typeface="Arial" panose="020B0604020202020204" pitchFamily="34" charset="0"/>
              <a:cs typeface="Arial" panose="020B0604020202020204" pitchFamily="34" charset="0"/>
            </a:endParaRPr>
          </a:p>
        </p:txBody>
      </p:sp>
      <p:sp>
        <p:nvSpPr>
          <p:cNvPr id="195" name="Rechteck 197"/>
          <p:cNvSpPr/>
          <p:nvPr/>
        </p:nvSpPr>
        <p:spPr>
          <a:xfrm>
            <a:off x="4427367" y="2992467"/>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Buch</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(buch_id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193" name="Rechteck 197"/>
          <p:cNvSpPr/>
          <p:nvPr/>
        </p:nvSpPr>
        <p:spPr>
          <a:xfrm>
            <a:off x="6404049" y="5464495"/>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Person</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(per_id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37" name="Abgerundete rechteckige Legende 36"/>
          <p:cNvSpPr/>
          <p:nvPr/>
        </p:nvSpPr>
        <p:spPr>
          <a:xfrm>
            <a:off x="7847978" y="2876410"/>
            <a:ext cx="1710209" cy="1619133"/>
          </a:xfrm>
          <a:prstGeom prst="wedgeRoundRectCallout">
            <a:avLst>
              <a:gd name="adj1" fmla="val -214863"/>
              <a:gd name="adj2" fmla="val 55577"/>
              <a:gd name="adj3" fmla="val 16667"/>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de-DE" sz="1100" smtClean="0">
                <a:solidFill>
                  <a:schemeClr val="tx1"/>
                </a:solidFill>
                <a:latin typeface="Arial" panose="020B0604020202020204" pitchFamily="34" charset="0"/>
                <a:cs typeface="Arial" panose="020B0604020202020204" pitchFamily="34" charset="0"/>
              </a:rPr>
              <a:t>EINE Person leiht MEHRERE Bücher aus.</a:t>
            </a:r>
          </a:p>
          <a:p>
            <a:pPr algn="ctr"/>
            <a:endParaRPr lang="de-DE" sz="1100">
              <a:solidFill>
                <a:schemeClr val="tx1"/>
              </a:solidFill>
              <a:latin typeface="Arial" panose="020B0604020202020204" pitchFamily="34" charset="0"/>
              <a:cs typeface="Arial" panose="020B0604020202020204" pitchFamily="34" charset="0"/>
            </a:endParaRPr>
          </a:p>
          <a:p>
            <a:pPr algn="ctr"/>
            <a:r>
              <a:rPr lang="de-DE" sz="1100" smtClean="0">
                <a:solidFill>
                  <a:schemeClr val="tx1"/>
                </a:solidFill>
                <a:latin typeface="Arial" panose="020B0604020202020204" pitchFamily="34" charset="0"/>
                <a:cs typeface="Arial" panose="020B0604020202020204" pitchFamily="34" charset="0"/>
              </a:rPr>
              <a:t>EIN Buch wird von MEHREREN Personen ausgeliehen.</a:t>
            </a:r>
          </a:p>
          <a:p>
            <a:pPr algn="ctr"/>
            <a:endParaRPr lang="de-DE" sz="1100">
              <a:solidFill>
                <a:schemeClr val="tx1"/>
              </a:solidFill>
              <a:latin typeface="Arial" panose="020B0604020202020204" pitchFamily="34" charset="0"/>
              <a:cs typeface="Arial" panose="020B0604020202020204" pitchFamily="34" charset="0"/>
            </a:endParaRPr>
          </a:p>
          <a:p>
            <a:pPr algn="ctr"/>
            <a:r>
              <a:rPr lang="de-DE" sz="1100" smtClean="0">
                <a:solidFill>
                  <a:schemeClr val="tx1"/>
                </a:solidFill>
                <a:latin typeface="Arial" panose="020B0604020202020204" pitchFamily="34" charset="0"/>
                <a:cs typeface="Arial" panose="020B0604020202020204" pitchFamily="34" charset="0"/>
              </a:rPr>
              <a:t>(m:n-Beziehung) </a:t>
            </a:r>
            <a:endParaRPr lang="de-DE" sz="1100">
              <a:solidFill>
                <a:schemeClr val="tx1"/>
              </a:solidFill>
              <a:latin typeface="Arial" panose="020B0604020202020204" pitchFamily="34" charset="0"/>
              <a:cs typeface="Arial" panose="020B0604020202020204" pitchFamily="34" charset="0"/>
            </a:endParaRPr>
          </a:p>
        </p:txBody>
      </p:sp>
      <p:sp>
        <p:nvSpPr>
          <p:cNvPr id="191" name="Rechteck 197"/>
          <p:cNvSpPr/>
          <p:nvPr/>
        </p:nvSpPr>
        <p:spPr>
          <a:xfrm>
            <a:off x="6404049" y="3828702"/>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Kontakttyp</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(ktyp_id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38" name="Textfeld 37"/>
          <p:cNvSpPr txBox="1"/>
          <p:nvPr/>
        </p:nvSpPr>
        <p:spPr>
          <a:xfrm>
            <a:off x="4669843" y="4821761"/>
            <a:ext cx="821059" cy="400110"/>
          </a:xfrm>
          <a:prstGeom prst="rect">
            <a:avLst/>
          </a:prstGeom>
          <a:solidFill>
            <a:schemeClr val="bg1"/>
          </a:solidFill>
        </p:spPr>
        <p:txBody>
          <a:bodyPr wrap="none" rtlCol="0">
            <a:spAutoFit/>
          </a:bodyPr>
          <a:lstStyle/>
          <a:p>
            <a:pPr algn="ctr"/>
            <a:r>
              <a:rPr lang="de-DE" sz="1000" smtClean="0">
                <a:latin typeface="Arial" panose="020B0604020202020204" pitchFamily="34" charset="0"/>
                <a:cs typeface="Arial" panose="020B0604020202020204" pitchFamily="34" charset="0"/>
              </a:rPr>
              <a:t>Von wann?</a:t>
            </a:r>
            <a:br>
              <a:rPr lang="de-DE" sz="1000" smtClean="0">
                <a:latin typeface="Arial" panose="020B0604020202020204" pitchFamily="34" charset="0"/>
                <a:cs typeface="Arial" panose="020B0604020202020204" pitchFamily="34" charset="0"/>
              </a:rPr>
            </a:br>
            <a:r>
              <a:rPr lang="de-DE" sz="1000" smtClean="0">
                <a:latin typeface="Arial" panose="020B0604020202020204" pitchFamily="34" charset="0"/>
                <a:cs typeface="Arial" panose="020B0604020202020204" pitchFamily="34" charset="0"/>
              </a:rPr>
              <a:t>Bis wann?</a:t>
            </a:r>
            <a:endParaRPr lang="de-DE" sz="1000" dirty="0">
              <a:latin typeface="Arial" panose="020B0604020202020204" pitchFamily="34" charset="0"/>
              <a:cs typeface="Arial" panose="020B0604020202020204" pitchFamily="34" charset="0"/>
            </a:endParaRPr>
          </a:p>
        </p:txBody>
      </p:sp>
      <p:sp>
        <p:nvSpPr>
          <p:cNvPr id="39" name="Textfeld 38"/>
          <p:cNvSpPr txBox="1"/>
          <p:nvPr/>
        </p:nvSpPr>
        <p:spPr>
          <a:xfrm>
            <a:off x="2949886" y="6011421"/>
            <a:ext cx="3850221" cy="338554"/>
          </a:xfrm>
          <a:prstGeom prst="rect">
            <a:avLst/>
          </a:prstGeom>
          <a:noFill/>
        </p:spPr>
        <p:txBody>
          <a:bodyPr wrap="none" rtlCol="0">
            <a:spAutoFit/>
          </a:bodyPr>
          <a:lstStyle/>
          <a:p>
            <a:r>
              <a:rPr lang="de-DE" sz="1600" smtClean="0">
                <a:solidFill>
                  <a:srgbClr val="FF0000"/>
                </a:solidFill>
                <a:latin typeface="Arial" panose="020B0604020202020204" pitchFamily="34" charset="0"/>
                <a:cs typeface="Arial" panose="020B0604020202020204" pitchFamily="34" charset="0"/>
              </a:rPr>
              <a:t>Wo soll die Relation „befestigt“ werden?</a:t>
            </a:r>
            <a:endParaRPr lang="de-DE" sz="160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635104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Gewinkelte Verbindung 4"/>
          <p:cNvCxnSpPr/>
          <p:nvPr/>
        </p:nvCxnSpPr>
        <p:spPr>
          <a:xfrm>
            <a:off x="8337376" y="5059226"/>
            <a:ext cx="1329086" cy="962062"/>
          </a:xfrm>
          <a:prstGeom prst="bentConnector3">
            <a:avLst/>
          </a:prstGeom>
          <a:ln w="12700">
            <a:solidFill>
              <a:sysClr val="windowText" lastClr="000000"/>
            </a:solidFill>
            <a:headEnd type="diamond"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6" name="Gewinkelte Verbindung 5"/>
          <p:cNvCxnSpPr/>
          <p:nvPr/>
        </p:nvCxnSpPr>
        <p:spPr>
          <a:xfrm>
            <a:off x="8337477" y="3456407"/>
            <a:ext cx="1251356" cy="887296"/>
          </a:xfrm>
          <a:prstGeom prst="bentConnector3">
            <a:avLst>
              <a:gd name="adj1" fmla="val 50000"/>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14" name="Gerade Verbindung mit Pfeil 13"/>
          <p:cNvCxnSpPr/>
          <p:nvPr/>
        </p:nvCxnSpPr>
        <p:spPr>
          <a:xfrm flipH="1">
            <a:off x="8337477" y="3162410"/>
            <a:ext cx="1225484" cy="0"/>
          </a:xfrm>
          <a:prstGeom prst="straightConnector1">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15" name="Gerade Verbindung mit Pfeil 14"/>
          <p:cNvCxnSpPr/>
          <p:nvPr/>
        </p:nvCxnSpPr>
        <p:spPr>
          <a:xfrm>
            <a:off x="8363248" y="2766484"/>
            <a:ext cx="1225585" cy="0"/>
          </a:xfrm>
          <a:prstGeom prst="straightConnector1">
            <a:avLst/>
          </a:prstGeom>
          <a:ln w="12700">
            <a:solidFill>
              <a:sysClr val="windowText" lastClr="000000"/>
            </a:solidFill>
            <a:headEnd type="diamond" w="lg" len="lg"/>
            <a:tailEnd type="diamond" w="lg" len="lg"/>
          </a:ln>
        </p:spPr>
        <p:style>
          <a:lnRef idx="1">
            <a:schemeClr val="accent1"/>
          </a:lnRef>
          <a:fillRef idx="0">
            <a:schemeClr val="accent1"/>
          </a:fillRef>
          <a:effectRef idx="0">
            <a:schemeClr val="accent1"/>
          </a:effectRef>
          <a:fontRef idx="minor">
            <a:schemeClr val="tx1"/>
          </a:fontRef>
        </p:style>
      </p:cxnSp>
      <p:sp>
        <p:nvSpPr>
          <p:cNvPr id="25" name="Textfeld 24"/>
          <p:cNvSpPr txBox="1"/>
          <p:nvPr/>
        </p:nvSpPr>
        <p:spPr>
          <a:xfrm>
            <a:off x="8571353" y="5299719"/>
            <a:ext cx="861134" cy="400110"/>
          </a:xfrm>
          <a:prstGeom prst="rect">
            <a:avLst/>
          </a:prstGeom>
          <a:solidFill>
            <a:schemeClr val="bg1"/>
          </a:solidFill>
        </p:spPr>
        <p:txBody>
          <a:bodyPr wrap="none" rtlCol="0">
            <a:spAutoFit/>
          </a:bodyPr>
          <a:lstStyle/>
          <a:p>
            <a:pPr algn="ctr"/>
            <a:r>
              <a:rPr lang="de-DE" sz="1000" dirty="0" smtClean="0">
                <a:latin typeface="Arial" panose="020B0604020202020204" pitchFamily="34" charset="0"/>
                <a:cs typeface="Arial" panose="020B0604020202020204" pitchFamily="34" charset="0"/>
              </a:rPr>
              <a:t>Wie viel(e)?</a:t>
            </a:r>
          </a:p>
          <a:p>
            <a:pPr algn="ctr"/>
            <a:r>
              <a:rPr lang="de-DE" sz="1000" dirty="0" smtClean="0">
                <a:latin typeface="Arial" panose="020B0604020202020204" pitchFamily="34" charset="0"/>
                <a:cs typeface="Arial" panose="020B0604020202020204" pitchFamily="34" charset="0"/>
              </a:rPr>
              <a:t>Wann?</a:t>
            </a:r>
            <a:endParaRPr lang="de-DE" sz="1000" dirty="0">
              <a:latin typeface="Arial" panose="020B0604020202020204" pitchFamily="34" charset="0"/>
              <a:cs typeface="Arial" panose="020B0604020202020204" pitchFamily="34" charset="0"/>
            </a:endParaRPr>
          </a:p>
        </p:txBody>
      </p:sp>
      <p:sp>
        <p:nvSpPr>
          <p:cNvPr id="26" name="Textfeld 25"/>
          <p:cNvSpPr txBox="1"/>
          <p:nvPr/>
        </p:nvSpPr>
        <p:spPr>
          <a:xfrm>
            <a:off x="8571352" y="2634069"/>
            <a:ext cx="861134" cy="400110"/>
          </a:xfrm>
          <a:prstGeom prst="rect">
            <a:avLst/>
          </a:prstGeom>
          <a:solidFill>
            <a:schemeClr val="bg1"/>
          </a:solidFill>
        </p:spPr>
        <p:txBody>
          <a:bodyPr wrap="none" rtlCol="0">
            <a:spAutoFit/>
          </a:bodyPr>
          <a:lstStyle/>
          <a:p>
            <a:pPr algn="ctr"/>
            <a:r>
              <a:rPr lang="de-DE" sz="1000" dirty="0">
                <a:latin typeface="Arial" panose="020B0604020202020204" pitchFamily="34" charset="0"/>
                <a:cs typeface="Arial" panose="020B0604020202020204" pitchFamily="34" charset="0"/>
              </a:rPr>
              <a:t>W</a:t>
            </a:r>
            <a:r>
              <a:rPr lang="de-DE" sz="1000" dirty="0" smtClean="0">
                <a:latin typeface="Arial" panose="020B0604020202020204" pitchFamily="34" charset="0"/>
                <a:cs typeface="Arial" panose="020B0604020202020204" pitchFamily="34" charset="0"/>
              </a:rPr>
              <a:t>ie viel(e)?</a:t>
            </a:r>
          </a:p>
          <a:p>
            <a:pPr algn="ctr"/>
            <a:r>
              <a:rPr lang="de-DE" sz="1000" dirty="0" smtClean="0">
                <a:latin typeface="Arial" panose="020B0604020202020204" pitchFamily="34" charset="0"/>
                <a:cs typeface="Arial" panose="020B0604020202020204" pitchFamily="34" charset="0"/>
              </a:rPr>
              <a:t>Wann?</a:t>
            </a:r>
            <a:endParaRPr lang="de-DE" sz="1000" dirty="0">
              <a:latin typeface="Arial" panose="020B0604020202020204" pitchFamily="34" charset="0"/>
              <a:cs typeface="Arial" panose="020B0604020202020204" pitchFamily="34" charset="0"/>
            </a:endParaRPr>
          </a:p>
        </p:txBody>
      </p:sp>
      <p:sp>
        <p:nvSpPr>
          <p:cNvPr id="2" name="Titel 1"/>
          <p:cNvSpPr>
            <a:spLocks noGrp="1"/>
          </p:cNvSpPr>
          <p:nvPr>
            <p:ph type="title"/>
          </p:nvPr>
        </p:nvSpPr>
        <p:spPr>
          <a:xfrm>
            <a:off x="670406" y="71764"/>
            <a:ext cx="8543925" cy="327952"/>
          </a:xfrm>
        </p:spPr>
        <p:txBody>
          <a:bodyPr/>
          <a:lstStyle/>
          <a:p>
            <a:r>
              <a:rPr lang="de-DE" smtClean="0"/>
              <a:t>Vorlagenblatt</a:t>
            </a:r>
            <a:endParaRPr lang="de-DE"/>
          </a:p>
        </p:txBody>
      </p:sp>
      <p:sp>
        <p:nvSpPr>
          <p:cNvPr id="3" name="Textfeld 2"/>
          <p:cNvSpPr txBox="1"/>
          <p:nvPr/>
        </p:nvSpPr>
        <p:spPr>
          <a:xfrm>
            <a:off x="330790" y="1972358"/>
            <a:ext cx="6744263" cy="4401205"/>
          </a:xfrm>
          <a:prstGeom prst="rect">
            <a:avLst/>
          </a:prstGeom>
          <a:noFill/>
        </p:spPr>
        <p:txBody>
          <a:bodyPr wrap="square" rtlCol="0">
            <a:spAutoFit/>
          </a:bodyPr>
          <a:lstStyle/>
          <a:p>
            <a:r>
              <a:rPr lang="de-DE" sz="1600" smtClean="0">
                <a:latin typeface="Arial" panose="020B0604020202020204" pitchFamily="34" charset="0"/>
                <a:cs typeface="Arial" panose="020B0604020202020204" pitchFamily="34" charset="0"/>
              </a:rPr>
              <a:t>Am besten, Sie lassen dieses Blatt unverändert und legen sich davon eine </a:t>
            </a:r>
            <a:r>
              <a:rPr lang="de-DE" sz="1600" u="sng" smtClean="0">
                <a:solidFill>
                  <a:srgbClr val="FF0000"/>
                </a:solidFill>
                <a:latin typeface="Arial" panose="020B0604020202020204" pitchFamily="34" charset="0"/>
                <a:cs typeface="Arial" panose="020B0604020202020204" pitchFamily="34" charset="0"/>
              </a:rPr>
              <a:t>Kopie</a:t>
            </a:r>
            <a:r>
              <a:rPr lang="de-DE" sz="1600" smtClean="0">
                <a:latin typeface="Arial" panose="020B0604020202020204" pitchFamily="34" charset="0"/>
                <a:cs typeface="Arial" panose="020B0604020202020204" pitchFamily="34" charset="0"/>
              </a:rPr>
              <a:t> für Ihr eigenes Datenmodell an.</a:t>
            </a:r>
          </a:p>
          <a:p>
            <a:endParaRPr lang="de-DE" sz="1600">
              <a:latin typeface="Arial" panose="020B0604020202020204" pitchFamily="34" charset="0"/>
              <a:cs typeface="Arial" panose="020B0604020202020204" pitchFamily="34" charset="0"/>
            </a:endParaRPr>
          </a:p>
          <a:p>
            <a:r>
              <a:rPr lang="de-DE" sz="1600" smtClean="0">
                <a:latin typeface="Arial" panose="020B0604020202020204" pitchFamily="34" charset="0"/>
                <a:cs typeface="Arial" panose="020B0604020202020204" pitchFamily="34" charset="0"/>
              </a:rPr>
              <a:t>Auf der Kopie machen Sie dann wieder </a:t>
            </a:r>
            <a:r>
              <a:rPr lang="de-DE" sz="1600" u="sng">
                <a:solidFill>
                  <a:srgbClr val="FF0000"/>
                </a:solidFill>
                <a:latin typeface="Arial" panose="020B0604020202020204" pitchFamily="34" charset="0"/>
                <a:cs typeface="Arial" panose="020B0604020202020204" pitchFamily="34" charset="0"/>
              </a:rPr>
              <a:t>Kopien der jeweils benötigten Symbole</a:t>
            </a:r>
            <a:r>
              <a:rPr lang="de-DE" sz="1600" smtClean="0">
                <a:latin typeface="Arial" panose="020B0604020202020204" pitchFamily="34" charset="0"/>
                <a:cs typeface="Arial" panose="020B0604020202020204" pitchFamily="34" charset="0"/>
              </a:rPr>
              <a:t>. Wenn Ihr Datenmodell fertig ist, können Sie die Symbol-Vorlagen dort löschen - siehe Beispiel „Firma“ (Schritt 6 -&gt; Schritt 7).</a:t>
            </a:r>
          </a:p>
          <a:p>
            <a:endParaRPr lang="de-DE" sz="1600">
              <a:latin typeface="Arial" panose="020B0604020202020204" pitchFamily="34" charset="0"/>
              <a:cs typeface="Arial" panose="020B0604020202020204" pitchFamily="34" charset="0"/>
            </a:endParaRPr>
          </a:p>
          <a:p>
            <a:r>
              <a:rPr lang="de-DE" sz="1600" smtClean="0">
                <a:latin typeface="Arial" panose="020B0604020202020204" pitchFamily="34" charset="0"/>
                <a:cs typeface="Arial" panose="020B0604020202020204" pitchFamily="34" charset="0"/>
              </a:rPr>
              <a:t>Bitte denken Sie daran, auf dem Folienmaster links unten den </a:t>
            </a:r>
            <a:r>
              <a:rPr lang="de-DE" sz="1600" u="sng">
                <a:solidFill>
                  <a:srgbClr val="FF0000"/>
                </a:solidFill>
                <a:latin typeface="Arial" panose="020B0604020202020204" pitchFamily="34" charset="0"/>
                <a:cs typeface="Arial" panose="020B0604020202020204" pitchFamily="34" charset="0"/>
              </a:rPr>
              <a:t>Namen</a:t>
            </a:r>
            <a:r>
              <a:rPr lang="de-DE" sz="1600" smtClean="0">
                <a:latin typeface="Arial" panose="020B0604020202020204" pitchFamily="34" charset="0"/>
                <a:cs typeface="Arial" panose="020B0604020202020204" pitchFamily="34" charset="0"/>
              </a:rPr>
              <a:t> einzutragen, unter dem Sie diese Datei gespeichert haben. Fügen Sie dort auch ein aktuelles </a:t>
            </a:r>
            <a:r>
              <a:rPr lang="de-DE" sz="1600" u="sng">
                <a:solidFill>
                  <a:srgbClr val="FF0000"/>
                </a:solidFill>
                <a:latin typeface="Arial" panose="020B0604020202020204" pitchFamily="34" charset="0"/>
                <a:cs typeface="Arial" panose="020B0604020202020204" pitchFamily="34" charset="0"/>
              </a:rPr>
              <a:t>Versionsdatum</a:t>
            </a:r>
            <a:r>
              <a:rPr lang="de-DE" sz="1600" smtClean="0">
                <a:latin typeface="Arial" panose="020B0604020202020204" pitchFamily="34" charset="0"/>
                <a:cs typeface="Arial" panose="020B0604020202020204" pitchFamily="34" charset="0"/>
              </a:rPr>
              <a:t> ein!</a:t>
            </a:r>
          </a:p>
          <a:p>
            <a:endParaRPr lang="de-DE" sz="1600">
              <a:latin typeface="Arial" panose="020B0604020202020204" pitchFamily="34" charset="0"/>
              <a:cs typeface="Arial" panose="020B0604020202020204" pitchFamily="34" charset="0"/>
            </a:endParaRPr>
          </a:p>
          <a:p>
            <a:r>
              <a:rPr lang="de-DE" sz="1600" smtClean="0">
                <a:latin typeface="Arial" panose="020B0604020202020204" pitchFamily="34" charset="0"/>
                <a:cs typeface="Arial" panose="020B0604020202020204" pitchFamily="34" charset="0"/>
              </a:rPr>
              <a:t>Geben Sie dem Blatt mit Ihrem Datenmodell einen anderen Namen als „Vorlagenblatt“!</a:t>
            </a:r>
          </a:p>
          <a:p>
            <a:endParaRPr lang="de-DE" sz="1600">
              <a:latin typeface="Arial" panose="020B0604020202020204" pitchFamily="34" charset="0"/>
              <a:cs typeface="Arial" panose="020B0604020202020204" pitchFamily="34" charset="0"/>
            </a:endParaRPr>
          </a:p>
          <a:p>
            <a:r>
              <a:rPr lang="de-DE" sz="1600" smtClean="0">
                <a:latin typeface="Arial" panose="020B0604020202020204" pitchFamily="34" charset="0"/>
                <a:cs typeface="Arial" panose="020B0604020202020204" pitchFamily="34" charset="0"/>
              </a:rPr>
              <a:t>Die komplette </a:t>
            </a:r>
            <a:r>
              <a:rPr lang="de-DE" sz="1600" u="sng">
                <a:solidFill>
                  <a:srgbClr val="FF0000"/>
                </a:solidFill>
                <a:latin typeface="Arial" panose="020B0604020202020204" pitchFamily="34" charset="0"/>
                <a:cs typeface="Arial" panose="020B0604020202020204" pitchFamily="34" charset="0"/>
              </a:rPr>
              <a:t>Schritt-für-Schritt-Anleitung</a:t>
            </a:r>
            <a:r>
              <a:rPr lang="de-DE" sz="1600" smtClean="0">
                <a:latin typeface="Arial" panose="020B0604020202020204" pitchFamily="34" charset="0"/>
                <a:cs typeface="Arial" panose="020B0604020202020204" pitchFamily="34" charset="0"/>
              </a:rPr>
              <a:t> zur Erstellung des logischen Datenmodells mit PowerPoint zeigen die nächsten Folien am Beispiel „Firma“.</a:t>
            </a:r>
            <a:endParaRPr lang="de-DE" sz="1600">
              <a:latin typeface="Arial" panose="020B0604020202020204" pitchFamily="34" charset="0"/>
              <a:cs typeface="Arial" panose="020B0604020202020204" pitchFamily="34" charset="0"/>
            </a:endParaRPr>
          </a:p>
        </p:txBody>
      </p:sp>
      <p:sp>
        <p:nvSpPr>
          <p:cNvPr id="21" name="Rechteck 197"/>
          <p:cNvSpPr/>
          <p:nvPr/>
        </p:nvSpPr>
        <p:spPr>
          <a:xfrm>
            <a:off x="8337376" y="1651075"/>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Entitätsname</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(xxx_id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cxnSp>
        <p:nvCxnSpPr>
          <p:cNvPr id="8" name="Gerader Verbinder 7"/>
          <p:cNvCxnSpPr/>
          <p:nvPr/>
        </p:nvCxnSpPr>
        <p:spPr>
          <a:xfrm flipH="1">
            <a:off x="7905328" y="692696"/>
            <a:ext cx="72008" cy="56808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Abgerundete rechteckige Legende 6"/>
          <p:cNvSpPr/>
          <p:nvPr/>
        </p:nvSpPr>
        <p:spPr>
          <a:xfrm>
            <a:off x="3389745" y="535709"/>
            <a:ext cx="3805382" cy="1209964"/>
          </a:xfrm>
          <a:prstGeom prst="wedgeRoundRectCallout">
            <a:avLst>
              <a:gd name="adj1" fmla="val 83778"/>
              <a:gd name="adj2" fmla="val 67843"/>
              <a:gd name="adj3" fmla="val 16667"/>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u="sng" smtClean="0">
                <a:solidFill>
                  <a:schemeClr val="tx1"/>
                </a:solidFill>
                <a:latin typeface="Arial" panose="020B0604020202020204" pitchFamily="34" charset="0"/>
                <a:cs typeface="Arial" panose="020B0604020202020204" pitchFamily="34" charset="0"/>
              </a:rPr>
              <a:t>Achtung:</a:t>
            </a:r>
            <a:r>
              <a:rPr lang="de-DE" sz="1600" smtClean="0">
                <a:solidFill>
                  <a:schemeClr val="tx1"/>
                </a:solidFill>
                <a:latin typeface="Arial" panose="020B0604020202020204" pitchFamily="34" charset="0"/>
                <a:cs typeface="Arial" panose="020B0604020202020204" pitchFamily="34" charset="0"/>
              </a:rPr>
              <a:t> Das ist kein normales Rechteck! Es hat mehr als die üblichen vier „Klebepunkte“.</a:t>
            </a:r>
          </a:p>
          <a:p>
            <a:pPr algn="ctr"/>
            <a:r>
              <a:rPr lang="de-DE" sz="1600" smtClean="0">
                <a:solidFill>
                  <a:schemeClr val="tx1"/>
                </a:solidFill>
                <a:latin typeface="Arial" panose="020B0604020202020204" pitchFamily="34" charset="0"/>
                <a:cs typeface="Arial" panose="020B0604020202020204" pitchFamily="34" charset="0"/>
              </a:rPr>
              <a:t>(siehe folgende Folie!) </a:t>
            </a:r>
            <a:endParaRPr lang="de-DE" sz="1600">
              <a:solidFill>
                <a:schemeClr val="tx1"/>
              </a:solidFill>
              <a:latin typeface="Arial" panose="020B0604020202020204" pitchFamily="34" charset="0"/>
              <a:cs typeface="Arial" panose="020B0604020202020204" pitchFamily="34" charset="0"/>
            </a:endParaRPr>
          </a:p>
        </p:txBody>
      </p:sp>
      <p:sp>
        <p:nvSpPr>
          <p:cNvPr id="9" name="Textfeld 8"/>
          <p:cNvSpPr txBox="1"/>
          <p:nvPr/>
        </p:nvSpPr>
        <p:spPr>
          <a:xfrm>
            <a:off x="8052511" y="642174"/>
            <a:ext cx="1653017" cy="338554"/>
          </a:xfrm>
          <a:prstGeom prst="rect">
            <a:avLst/>
          </a:prstGeom>
          <a:noFill/>
        </p:spPr>
        <p:txBody>
          <a:bodyPr wrap="none" rtlCol="0">
            <a:spAutoFit/>
          </a:bodyPr>
          <a:lstStyle/>
          <a:p>
            <a:r>
              <a:rPr lang="de-DE" sz="1600" i="1" smtClean="0">
                <a:latin typeface="Arial" panose="020B0604020202020204" pitchFamily="34" charset="0"/>
                <a:cs typeface="Arial" panose="020B0604020202020204" pitchFamily="34" charset="0"/>
              </a:rPr>
              <a:t>Symbolvorlagen</a:t>
            </a:r>
            <a:endParaRPr lang="de-DE" sz="1600" i="1">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589459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70406" y="71764"/>
            <a:ext cx="8543925" cy="327952"/>
          </a:xfrm>
        </p:spPr>
        <p:txBody>
          <a:bodyPr/>
          <a:lstStyle/>
          <a:p>
            <a:r>
              <a:rPr lang="de-DE" smtClean="0"/>
              <a:t>Exkurs: Wie ist das Symbol für „Entität“ entstanden?</a:t>
            </a:r>
            <a:endParaRPr lang="de-DE"/>
          </a:p>
        </p:txBody>
      </p:sp>
      <p:sp>
        <p:nvSpPr>
          <p:cNvPr id="3" name="Rechteck 2"/>
          <p:cNvSpPr/>
          <p:nvPr/>
        </p:nvSpPr>
        <p:spPr>
          <a:xfrm>
            <a:off x="1821437" y="586268"/>
            <a:ext cx="1211639" cy="46084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9" name="Grafik 8"/>
          <p:cNvPicPr>
            <a:picLocks noChangeAspect="1"/>
          </p:cNvPicPr>
          <p:nvPr/>
        </p:nvPicPr>
        <p:blipFill>
          <a:blip r:embed="rId2"/>
          <a:stretch>
            <a:fillRect/>
          </a:stretch>
        </p:blipFill>
        <p:spPr>
          <a:xfrm>
            <a:off x="1821437" y="1261364"/>
            <a:ext cx="7877175" cy="1343025"/>
          </a:xfrm>
          <a:prstGeom prst="rect">
            <a:avLst/>
          </a:prstGeom>
        </p:spPr>
      </p:pic>
      <p:pic>
        <p:nvPicPr>
          <p:cNvPr id="18" name="Grafik 17"/>
          <p:cNvPicPr>
            <a:picLocks noChangeAspect="1"/>
          </p:cNvPicPr>
          <p:nvPr/>
        </p:nvPicPr>
        <p:blipFill>
          <a:blip r:embed="rId3"/>
          <a:stretch>
            <a:fillRect/>
          </a:stretch>
        </p:blipFill>
        <p:spPr>
          <a:xfrm>
            <a:off x="1983883" y="5327794"/>
            <a:ext cx="1419225" cy="1171575"/>
          </a:xfrm>
          <a:prstGeom prst="rect">
            <a:avLst/>
          </a:prstGeom>
        </p:spPr>
      </p:pic>
      <p:pic>
        <p:nvPicPr>
          <p:cNvPr id="7" name="Grafik 6"/>
          <p:cNvPicPr>
            <a:picLocks noChangeAspect="1"/>
          </p:cNvPicPr>
          <p:nvPr/>
        </p:nvPicPr>
        <p:blipFill>
          <a:blip r:embed="rId4"/>
          <a:stretch>
            <a:fillRect/>
          </a:stretch>
        </p:blipFill>
        <p:spPr>
          <a:xfrm>
            <a:off x="1821437" y="2849919"/>
            <a:ext cx="3171825" cy="2524125"/>
          </a:xfrm>
          <a:prstGeom prst="rect">
            <a:avLst/>
          </a:prstGeom>
        </p:spPr>
      </p:pic>
      <p:sp>
        <p:nvSpPr>
          <p:cNvPr id="19" name="Textfeld 18"/>
          <p:cNvSpPr txBox="1"/>
          <p:nvPr/>
        </p:nvSpPr>
        <p:spPr>
          <a:xfrm>
            <a:off x="157018" y="570057"/>
            <a:ext cx="1542473" cy="6186309"/>
          </a:xfrm>
          <a:prstGeom prst="rect">
            <a:avLst/>
          </a:prstGeom>
          <a:noFill/>
        </p:spPr>
        <p:txBody>
          <a:bodyPr wrap="square" rtlCol="0">
            <a:spAutoFit/>
          </a:bodyPr>
          <a:lstStyle/>
          <a:p>
            <a:pPr marL="228600" indent="-228600">
              <a:buAutoNum type="arabicParenBoth"/>
            </a:pPr>
            <a:r>
              <a:rPr lang="de-DE" sz="1200" smtClean="0">
                <a:latin typeface="Arial" panose="020B0604020202020204" pitchFamily="34" charset="0"/>
                <a:cs typeface="Arial" panose="020B0604020202020204" pitchFamily="34" charset="0"/>
              </a:rPr>
              <a:t>Zeichnen Sie ein normales Rechteck.</a:t>
            </a:r>
          </a:p>
          <a:p>
            <a:pPr marL="228600" indent="-228600">
              <a:buAutoNum type="arabicParenBoth"/>
            </a:pPr>
            <a:endParaRPr lang="de-DE" sz="1200">
              <a:latin typeface="Arial" panose="020B0604020202020204" pitchFamily="34" charset="0"/>
              <a:cs typeface="Arial" panose="020B0604020202020204" pitchFamily="34" charset="0"/>
            </a:endParaRPr>
          </a:p>
          <a:p>
            <a:pPr marL="228600" indent="-228600">
              <a:buAutoNum type="arabicParenBoth"/>
            </a:pPr>
            <a:endParaRPr lang="de-DE" sz="1200" smtClean="0">
              <a:latin typeface="Arial" panose="020B0604020202020204" pitchFamily="34" charset="0"/>
              <a:cs typeface="Arial" panose="020B0604020202020204" pitchFamily="34" charset="0"/>
            </a:endParaRPr>
          </a:p>
          <a:p>
            <a:pPr marL="228600" indent="-228600">
              <a:buAutoNum type="arabicParenBoth"/>
            </a:pPr>
            <a:r>
              <a:rPr lang="de-DE" sz="1200" smtClean="0">
                <a:latin typeface="Arial" panose="020B0604020202020204" pitchFamily="34" charset="0"/>
                <a:cs typeface="Arial" panose="020B0604020202020204" pitchFamily="34" charset="0"/>
              </a:rPr>
              <a:t>Klicken Sie es an und benutzen Sie dann dieses Werkzeug</a:t>
            </a:r>
          </a:p>
          <a:p>
            <a:pPr marL="228600" indent="-228600">
              <a:buAutoNum type="arabicParenBoth"/>
            </a:pPr>
            <a:endParaRPr lang="de-DE" sz="1200">
              <a:latin typeface="Arial" panose="020B0604020202020204" pitchFamily="34" charset="0"/>
              <a:cs typeface="Arial" panose="020B0604020202020204" pitchFamily="34" charset="0"/>
            </a:endParaRPr>
          </a:p>
          <a:p>
            <a:pPr marL="228600" indent="-228600">
              <a:buAutoNum type="arabicParenBoth"/>
            </a:pPr>
            <a:endParaRPr lang="de-DE" sz="1200" smtClean="0">
              <a:latin typeface="Arial" panose="020B0604020202020204" pitchFamily="34" charset="0"/>
              <a:cs typeface="Arial" panose="020B0604020202020204" pitchFamily="34" charset="0"/>
            </a:endParaRPr>
          </a:p>
          <a:p>
            <a:pPr marL="228600" indent="-228600">
              <a:buAutoNum type="arabicParenBoth"/>
            </a:pPr>
            <a:endParaRPr lang="de-DE" sz="1200">
              <a:latin typeface="Arial" panose="020B0604020202020204" pitchFamily="34" charset="0"/>
              <a:cs typeface="Arial" panose="020B0604020202020204" pitchFamily="34" charset="0"/>
            </a:endParaRPr>
          </a:p>
          <a:p>
            <a:pPr marL="228600" indent="-228600">
              <a:buAutoNum type="arabicParenBoth"/>
            </a:pPr>
            <a:endParaRPr lang="de-DE" sz="1200" smtClean="0">
              <a:latin typeface="Arial" panose="020B0604020202020204" pitchFamily="34" charset="0"/>
              <a:cs typeface="Arial" panose="020B0604020202020204" pitchFamily="34" charset="0"/>
            </a:endParaRPr>
          </a:p>
          <a:p>
            <a:pPr marL="228600" indent="-228600">
              <a:buAutoNum type="arabicParenBoth"/>
            </a:pPr>
            <a:endParaRPr lang="de-DE" sz="1200">
              <a:latin typeface="Arial" panose="020B0604020202020204" pitchFamily="34" charset="0"/>
              <a:cs typeface="Arial" panose="020B0604020202020204" pitchFamily="34" charset="0"/>
            </a:endParaRPr>
          </a:p>
          <a:p>
            <a:pPr marL="228600" indent="-228600">
              <a:buAutoNum type="arabicParenBoth"/>
            </a:pPr>
            <a:endParaRPr lang="de-DE" sz="1200" smtClean="0">
              <a:latin typeface="Arial" panose="020B0604020202020204" pitchFamily="34" charset="0"/>
              <a:cs typeface="Arial" panose="020B0604020202020204" pitchFamily="34" charset="0"/>
            </a:endParaRPr>
          </a:p>
          <a:p>
            <a:pPr marL="228600" indent="-228600">
              <a:buAutoNum type="arabicParenBoth"/>
            </a:pPr>
            <a:r>
              <a:rPr lang="de-DE" sz="1200" smtClean="0">
                <a:latin typeface="Arial" panose="020B0604020202020204" pitchFamily="34" charset="0"/>
                <a:cs typeface="Arial" panose="020B0604020202020204" pitchFamily="34" charset="0"/>
              </a:rPr>
              <a:t>Klicken Sie mit der </a:t>
            </a:r>
            <a:r>
              <a:rPr lang="de-DE" sz="1200" u="sng" smtClean="0">
                <a:latin typeface="Arial" panose="020B0604020202020204" pitchFamily="34" charset="0"/>
                <a:cs typeface="Arial" panose="020B0604020202020204" pitchFamily="34" charset="0"/>
              </a:rPr>
              <a:t>rechten</a:t>
            </a:r>
            <a:r>
              <a:rPr lang="de-DE" sz="1200" smtClean="0">
                <a:latin typeface="Arial" panose="020B0604020202020204" pitchFamily="34" charset="0"/>
                <a:cs typeface="Arial" panose="020B0604020202020204" pitchFamily="34" charset="0"/>
              </a:rPr>
              <a:t> Maustaste auf das Rechteck und wählen Sie „Punkt hinzufügen“</a:t>
            </a:r>
          </a:p>
          <a:p>
            <a:pPr marL="228600" indent="-228600">
              <a:buAutoNum type="arabicParenBoth"/>
            </a:pPr>
            <a:endParaRPr lang="de-DE" sz="1200">
              <a:latin typeface="Arial" panose="020B0604020202020204" pitchFamily="34" charset="0"/>
              <a:cs typeface="Arial" panose="020B0604020202020204" pitchFamily="34" charset="0"/>
            </a:endParaRPr>
          </a:p>
          <a:p>
            <a:pPr marL="228600" indent="-228600">
              <a:buAutoNum type="arabicParenBoth"/>
            </a:pPr>
            <a:endParaRPr lang="de-DE" sz="1200" smtClean="0">
              <a:latin typeface="Arial" panose="020B0604020202020204" pitchFamily="34" charset="0"/>
              <a:cs typeface="Arial" panose="020B0604020202020204" pitchFamily="34" charset="0"/>
            </a:endParaRPr>
          </a:p>
          <a:p>
            <a:pPr marL="228600" indent="-228600">
              <a:buAutoNum type="arabicParenBoth"/>
            </a:pPr>
            <a:endParaRPr lang="de-DE" sz="1200">
              <a:latin typeface="Arial" panose="020B0604020202020204" pitchFamily="34" charset="0"/>
              <a:cs typeface="Arial" panose="020B0604020202020204" pitchFamily="34" charset="0"/>
            </a:endParaRPr>
          </a:p>
          <a:p>
            <a:pPr marL="228600" indent="-228600">
              <a:buAutoNum type="arabicParenBoth"/>
            </a:pPr>
            <a:endParaRPr lang="de-DE" sz="1200">
              <a:latin typeface="Arial" panose="020B0604020202020204" pitchFamily="34" charset="0"/>
              <a:cs typeface="Arial" panose="020B0604020202020204" pitchFamily="34" charset="0"/>
            </a:endParaRPr>
          </a:p>
          <a:p>
            <a:pPr marL="228600" indent="-228600">
              <a:buAutoNum type="arabicParenBoth"/>
            </a:pPr>
            <a:r>
              <a:rPr lang="de-DE" sz="1200" smtClean="0">
                <a:latin typeface="Arial" panose="020B0604020202020204" pitchFamily="34" charset="0"/>
                <a:cs typeface="Arial" panose="020B0604020202020204" pitchFamily="34" charset="0"/>
              </a:rPr>
              <a:t>Fügen Sie auf dem Rand des Rechtecks beliebig viele „Klebepunkte“ hinzu.</a:t>
            </a:r>
            <a:endParaRPr lang="de-DE" sz="1200">
              <a:latin typeface="Arial" panose="020B0604020202020204" pitchFamily="34" charset="0"/>
              <a:cs typeface="Arial" panose="020B0604020202020204" pitchFamily="34" charset="0"/>
            </a:endParaRPr>
          </a:p>
        </p:txBody>
      </p:sp>
      <p:sp>
        <p:nvSpPr>
          <p:cNvPr id="20" name="Textfeld 19"/>
          <p:cNvSpPr txBox="1"/>
          <p:nvPr/>
        </p:nvSpPr>
        <p:spPr>
          <a:xfrm>
            <a:off x="3768436" y="5874327"/>
            <a:ext cx="5445895" cy="461665"/>
          </a:xfrm>
          <a:prstGeom prst="rect">
            <a:avLst/>
          </a:prstGeom>
          <a:noFill/>
        </p:spPr>
        <p:txBody>
          <a:bodyPr wrap="square" rtlCol="0">
            <a:spAutoFit/>
          </a:bodyPr>
          <a:lstStyle>
            <a:defPPr>
              <a:defRPr lang="de-DE"/>
            </a:defPPr>
            <a:lvl1pPr marL="228600" indent="-228600">
              <a:buAutoNum type="arabicParenBoth"/>
              <a:defRPr sz="1200">
                <a:latin typeface="Arial" panose="020B0604020202020204" pitchFamily="34" charset="0"/>
                <a:cs typeface="Arial" panose="020B0604020202020204" pitchFamily="34" charset="0"/>
              </a:defRPr>
            </a:lvl1pPr>
          </a:lstStyle>
          <a:p>
            <a:pPr marL="715963" indent="-715963">
              <a:buNone/>
            </a:pPr>
            <a:r>
              <a:rPr lang="de-DE" b="1"/>
              <a:t>Achtung: </a:t>
            </a:r>
            <a:r>
              <a:rPr lang="de-DE"/>
              <a:t>Sie müssen mit dem „Hinzufügen“-Werkzeug </a:t>
            </a:r>
            <a:r>
              <a:rPr lang="de-DE" u="sng"/>
              <a:t>ganz genau </a:t>
            </a:r>
            <a:r>
              <a:rPr lang="de-DE"/>
              <a:t>auf dem Rand des </a:t>
            </a:r>
            <a:r>
              <a:rPr lang="de-DE" smtClean="0"/>
              <a:t>Rechtecks bleiben, sonst bekommt es einen Knick!</a:t>
            </a:r>
            <a:endParaRPr lang="de-DE"/>
          </a:p>
        </p:txBody>
      </p:sp>
      <p:cxnSp>
        <p:nvCxnSpPr>
          <p:cNvPr id="167" name="Gerade Verbindung mit Pfeil 166"/>
          <p:cNvCxnSpPr/>
          <p:nvPr/>
        </p:nvCxnSpPr>
        <p:spPr>
          <a:xfrm>
            <a:off x="1607127" y="2004291"/>
            <a:ext cx="443346" cy="138545"/>
          </a:xfrm>
          <a:prstGeom prst="straightConnector1">
            <a:avLst/>
          </a:prstGeom>
          <a:ln w="28575">
            <a:solidFill>
              <a:srgbClr val="FF0000"/>
            </a:solidFill>
            <a:headEnd type="none" w="med" len="med"/>
            <a:tailEnd type="arrow" w="lg" len="lg"/>
          </a:ln>
        </p:spPr>
        <p:style>
          <a:lnRef idx="1">
            <a:schemeClr val="accent1"/>
          </a:lnRef>
          <a:fillRef idx="0">
            <a:schemeClr val="accent1"/>
          </a:fillRef>
          <a:effectRef idx="0">
            <a:schemeClr val="accent1"/>
          </a:effectRef>
          <a:fontRef idx="minor">
            <a:schemeClr val="tx1"/>
          </a:fontRef>
        </p:style>
      </p:cxnSp>
      <p:cxnSp>
        <p:nvCxnSpPr>
          <p:cNvPr id="168" name="Gerade Verbindung mit Pfeil 167"/>
          <p:cNvCxnSpPr/>
          <p:nvPr/>
        </p:nvCxnSpPr>
        <p:spPr>
          <a:xfrm flipV="1">
            <a:off x="1089891" y="3703782"/>
            <a:ext cx="2115127" cy="711200"/>
          </a:xfrm>
          <a:prstGeom prst="straightConnector1">
            <a:avLst/>
          </a:prstGeom>
          <a:ln w="28575">
            <a:solidFill>
              <a:srgbClr val="FF0000"/>
            </a:solidFill>
            <a:headEnd type="none" w="med" len="med"/>
            <a:tailEnd type="arrow"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826284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Datenmodell „Firma“ (Schritt 1: Verbale Beschreibung)</a:t>
            </a:r>
            <a:endParaRPr lang="de-DE"/>
          </a:p>
        </p:txBody>
      </p:sp>
      <p:sp>
        <p:nvSpPr>
          <p:cNvPr id="3" name="Textfeld 2"/>
          <p:cNvSpPr txBox="1"/>
          <p:nvPr/>
        </p:nvSpPr>
        <p:spPr>
          <a:xfrm>
            <a:off x="128464" y="3722255"/>
            <a:ext cx="3201389" cy="1077218"/>
          </a:xfrm>
          <a:prstGeom prst="rect">
            <a:avLst/>
          </a:prstGeom>
          <a:noFill/>
        </p:spPr>
        <p:txBody>
          <a:bodyPr wrap="none" rtlCol="0">
            <a:spAutoFit/>
          </a:bodyPr>
          <a:lstStyle/>
          <a:p>
            <a:r>
              <a:rPr lang="de-DE" sz="1600" smtClean="0">
                <a:latin typeface="Arial" panose="020B0604020202020204" pitchFamily="34" charset="0"/>
                <a:cs typeface="Arial" panose="020B0604020202020204" pitchFamily="34" charset="0"/>
              </a:rPr>
              <a:t>„Kunden erteilen Aufträge.“</a:t>
            </a:r>
          </a:p>
          <a:p>
            <a:r>
              <a:rPr lang="de-DE" sz="1600" smtClean="0">
                <a:latin typeface="Arial" panose="020B0604020202020204" pitchFamily="34" charset="0"/>
                <a:cs typeface="Arial" panose="020B0604020202020204" pitchFamily="34" charset="0"/>
              </a:rPr>
              <a:t>„Aufträge erfordern Material.“</a:t>
            </a:r>
          </a:p>
          <a:p>
            <a:r>
              <a:rPr lang="de-DE" sz="1600" smtClean="0">
                <a:latin typeface="Arial" panose="020B0604020202020204" pitchFamily="34" charset="0"/>
                <a:cs typeface="Arial" panose="020B0604020202020204" pitchFamily="34" charset="0"/>
              </a:rPr>
              <a:t>„Mitarbeiter bearbeiten Aufträge.“</a:t>
            </a:r>
          </a:p>
          <a:p>
            <a:r>
              <a:rPr lang="de-DE" sz="1600" smtClean="0">
                <a:latin typeface="Arial" panose="020B0604020202020204" pitchFamily="34" charset="0"/>
                <a:cs typeface="Arial" panose="020B0604020202020204" pitchFamily="34" charset="0"/>
              </a:rPr>
              <a:t>„Kunden haben Kontakte.“</a:t>
            </a:r>
          </a:p>
        </p:txBody>
      </p:sp>
      <p:sp>
        <p:nvSpPr>
          <p:cNvPr id="144" name="Textfeld 143"/>
          <p:cNvSpPr txBox="1"/>
          <p:nvPr/>
        </p:nvSpPr>
        <p:spPr>
          <a:xfrm>
            <a:off x="3965078" y="2860481"/>
            <a:ext cx="6081986" cy="2800767"/>
          </a:xfrm>
          <a:prstGeom prst="rect">
            <a:avLst/>
          </a:prstGeom>
          <a:noFill/>
        </p:spPr>
        <p:txBody>
          <a:bodyPr wrap="none" rtlCol="0">
            <a:spAutoFit/>
          </a:bodyPr>
          <a:lstStyle/>
          <a:p>
            <a:r>
              <a:rPr lang="de-DE" sz="1600" smtClean="0">
                <a:latin typeface="Arial" panose="020B0604020202020204" pitchFamily="34" charset="0"/>
                <a:cs typeface="Arial" panose="020B0604020202020204" pitchFamily="34" charset="0"/>
              </a:rPr>
              <a:t>„</a:t>
            </a:r>
            <a:r>
              <a:rPr lang="de-DE" sz="1600" u="sng" smtClean="0">
                <a:latin typeface="Arial" panose="020B0604020202020204" pitchFamily="34" charset="0"/>
                <a:cs typeface="Arial" panose="020B0604020202020204" pitchFamily="34" charset="0"/>
              </a:rPr>
              <a:t>EIN</a:t>
            </a:r>
            <a:r>
              <a:rPr lang="de-DE" sz="1600" smtClean="0">
                <a:latin typeface="Arial" panose="020B0604020202020204" pitchFamily="34" charset="0"/>
                <a:cs typeface="Arial" panose="020B0604020202020204" pitchFamily="34" charset="0"/>
              </a:rPr>
              <a:t> Kunde erteilt MEHRERE Aufträge.“</a:t>
            </a:r>
          </a:p>
          <a:p>
            <a:r>
              <a:rPr lang="de-DE" sz="1600" smtClean="0">
                <a:latin typeface="Arial" panose="020B0604020202020204" pitchFamily="34" charset="0"/>
                <a:cs typeface="Arial" panose="020B0604020202020204" pitchFamily="34" charset="0"/>
              </a:rPr>
              <a:t>„</a:t>
            </a:r>
            <a:r>
              <a:rPr lang="de-DE" sz="1600" u="sng" smtClean="0">
                <a:latin typeface="Arial" panose="020B0604020202020204" pitchFamily="34" charset="0"/>
                <a:cs typeface="Arial" panose="020B0604020202020204" pitchFamily="34" charset="0"/>
              </a:rPr>
              <a:t>EIN</a:t>
            </a:r>
            <a:r>
              <a:rPr lang="de-DE" sz="1600" smtClean="0">
                <a:latin typeface="Arial" panose="020B0604020202020204" pitchFamily="34" charset="0"/>
                <a:cs typeface="Arial" panose="020B0604020202020204" pitchFamily="34" charset="0"/>
              </a:rPr>
              <a:t> Auftrag ist von EINEM Kunden.“</a:t>
            </a:r>
          </a:p>
          <a:p>
            <a:endParaRPr lang="de-DE" sz="1600" smtClean="0">
              <a:latin typeface="Arial" panose="020B0604020202020204" pitchFamily="34" charset="0"/>
              <a:cs typeface="Arial" panose="020B0604020202020204" pitchFamily="34" charset="0"/>
            </a:endParaRPr>
          </a:p>
          <a:p>
            <a:r>
              <a:rPr lang="de-DE" sz="1600" smtClean="0">
                <a:latin typeface="Arial" panose="020B0604020202020204" pitchFamily="34" charset="0"/>
                <a:cs typeface="Arial" panose="020B0604020202020204" pitchFamily="34" charset="0"/>
              </a:rPr>
              <a:t>„</a:t>
            </a:r>
            <a:r>
              <a:rPr lang="de-DE" sz="1600" u="sng" smtClean="0">
                <a:latin typeface="Arial" panose="020B0604020202020204" pitchFamily="34" charset="0"/>
                <a:cs typeface="Arial" panose="020B0604020202020204" pitchFamily="34" charset="0"/>
              </a:rPr>
              <a:t>EIN</a:t>
            </a:r>
            <a:r>
              <a:rPr lang="de-DE" sz="1600" smtClean="0">
                <a:latin typeface="Arial" panose="020B0604020202020204" pitchFamily="34" charset="0"/>
                <a:cs typeface="Arial" panose="020B0604020202020204" pitchFamily="34" charset="0"/>
              </a:rPr>
              <a:t> Auftrag erfordert MEHRERE Materialien.“</a:t>
            </a:r>
          </a:p>
          <a:p>
            <a:r>
              <a:rPr lang="de-DE" sz="1600" smtClean="0">
                <a:latin typeface="Arial" panose="020B0604020202020204" pitchFamily="34" charset="0"/>
                <a:cs typeface="Arial" panose="020B0604020202020204" pitchFamily="34" charset="0"/>
              </a:rPr>
              <a:t>„</a:t>
            </a:r>
            <a:r>
              <a:rPr lang="de-DE" sz="1600" u="sng" smtClean="0">
                <a:latin typeface="Arial" panose="020B0604020202020204" pitchFamily="34" charset="0"/>
                <a:cs typeface="Arial" panose="020B0604020202020204" pitchFamily="34" charset="0"/>
              </a:rPr>
              <a:t>EIN</a:t>
            </a:r>
            <a:r>
              <a:rPr lang="de-DE" sz="1600" smtClean="0">
                <a:latin typeface="Arial" panose="020B0604020202020204" pitchFamily="34" charset="0"/>
                <a:cs typeface="Arial" panose="020B0604020202020204" pitchFamily="34" charset="0"/>
              </a:rPr>
              <a:t> Material kann von MEHREREN Aufträgen benötigt werden.“</a:t>
            </a:r>
          </a:p>
          <a:p>
            <a:endParaRPr lang="de-DE" sz="1600" smtClean="0">
              <a:latin typeface="Arial" panose="020B0604020202020204" pitchFamily="34" charset="0"/>
              <a:cs typeface="Arial" panose="020B0604020202020204" pitchFamily="34" charset="0"/>
            </a:endParaRPr>
          </a:p>
          <a:p>
            <a:r>
              <a:rPr lang="de-DE" sz="1600" u="sng" smtClean="0">
                <a:latin typeface="Arial" panose="020B0604020202020204" pitchFamily="34" charset="0"/>
                <a:cs typeface="Arial" panose="020B0604020202020204" pitchFamily="34" charset="0"/>
              </a:rPr>
              <a:t>„EIN</a:t>
            </a:r>
            <a:r>
              <a:rPr lang="de-DE" sz="1600" smtClean="0">
                <a:latin typeface="Arial" panose="020B0604020202020204" pitchFamily="34" charset="0"/>
                <a:cs typeface="Arial" panose="020B0604020202020204" pitchFamily="34" charset="0"/>
              </a:rPr>
              <a:t> Mitarbeiter bearbeitet MEHRERE Aufträge.“</a:t>
            </a:r>
          </a:p>
          <a:p>
            <a:r>
              <a:rPr lang="de-DE" sz="1600" smtClean="0">
                <a:latin typeface="Arial" panose="020B0604020202020204" pitchFamily="34" charset="0"/>
                <a:cs typeface="Arial" panose="020B0604020202020204" pitchFamily="34" charset="0"/>
              </a:rPr>
              <a:t>„</a:t>
            </a:r>
            <a:r>
              <a:rPr lang="de-DE" sz="1600" u="sng" smtClean="0">
                <a:latin typeface="Arial" panose="020B0604020202020204" pitchFamily="34" charset="0"/>
                <a:cs typeface="Arial" panose="020B0604020202020204" pitchFamily="34" charset="0"/>
              </a:rPr>
              <a:t>EIN</a:t>
            </a:r>
            <a:r>
              <a:rPr lang="de-DE" sz="1600" smtClean="0">
                <a:latin typeface="Arial" panose="020B0604020202020204" pitchFamily="34" charset="0"/>
                <a:cs typeface="Arial" panose="020B0604020202020204" pitchFamily="34" charset="0"/>
              </a:rPr>
              <a:t> Auftrag wird von MEHREREN Mitarbeitern bearbeitet.“</a:t>
            </a:r>
          </a:p>
          <a:p>
            <a:endParaRPr lang="de-DE" sz="1600" smtClean="0">
              <a:latin typeface="Arial" panose="020B0604020202020204" pitchFamily="34" charset="0"/>
              <a:cs typeface="Arial" panose="020B0604020202020204" pitchFamily="34" charset="0"/>
            </a:endParaRPr>
          </a:p>
          <a:p>
            <a:r>
              <a:rPr lang="de-DE" sz="1600" smtClean="0">
                <a:latin typeface="Arial" panose="020B0604020202020204" pitchFamily="34" charset="0"/>
                <a:cs typeface="Arial" panose="020B0604020202020204" pitchFamily="34" charset="0"/>
              </a:rPr>
              <a:t>„</a:t>
            </a:r>
            <a:r>
              <a:rPr lang="de-DE" sz="1600" u="sng" smtClean="0">
                <a:latin typeface="Arial" panose="020B0604020202020204" pitchFamily="34" charset="0"/>
                <a:cs typeface="Arial" panose="020B0604020202020204" pitchFamily="34" charset="0"/>
              </a:rPr>
              <a:t>EIN</a:t>
            </a:r>
            <a:r>
              <a:rPr lang="de-DE" sz="1600" smtClean="0">
                <a:latin typeface="Arial" panose="020B0604020202020204" pitchFamily="34" charset="0"/>
                <a:cs typeface="Arial" panose="020B0604020202020204" pitchFamily="34" charset="0"/>
              </a:rPr>
              <a:t> Kunde hat MEHRERE Kontakte.“</a:t>
            </a:r>
          </a:p>
          <a:p>
            <a:r>
              <a:rPr lang="de-DE" sz="1600" smtClean="0">
                <a:latin typeface="Arial" panose="020B0604020202020204" pitchFamily="34" charset="0"/>
                <a:cs typeface="Arial" panose="020B0604020202020204" pitchFamily="34" charset="0"/>
              </a:rPr>
              <a:t>„</a:t>
            </a:r>
            <a:r>
              <a:rPr lang="de-DE" sz="1600" u="sng" smtClean="0">
                <a:latin typeface="Arial" panose="020B0604020202020204" pitchFamily="34" charset="0"/>
                <a:cs typeface="Arial" panose="020B0604020202020204" pitchFamily="34" charset="0"/>
              </a:rPr>
              <a:t>EIN</a:t>
            </a:r>
            <a:r>
              <a:rPr lang="de-DE" sz="1600" smtClean="0">
                <a:latin typeface="Arial" panose="020B0604020202020204" pitchFamily="34" charset="0"/>
                <a:cs typeface="Arial" panose="020B0604020202020204" pitchFamily="34" charset="0"/>
              </a:rPr>
              <a:t> Kontakt gehört zu EINEM Kunden.“</a:t>
            </a:r>
          </a:p>
        </p:txBody>
      </p:sp>
      <p:cxnSp>
        <p:nvCxnSpPr>
          <p:cNvPr id="5" name="Gerade Verbindung mit Pfeil 4"/>
          <p:cNvCxnSpPr/>
          <p:nvPr/>
        </p:nvCxnSpPr>
        <p:spPr>
          <a:xfrm flipV="1">
            <a:off x="2695575" y="3204274"/>
            <a:ext cx="1269503" cy="676275"/>
          </a:xfrm>
          <a:prstGeom prst="straightConnector1">
            <a:avLst/>
          </a:prstGeom>
          <a:ln w="12700">
            <a:solidFill>
              <a:schemeClr val="tx1"/>
            </a:solidFill>
            <a:headEnd type="none" w="med" len="med"/>
            <a:tailEnd type="arrow" w="lg" len="lg"/>
          </a:ln>
        </p:spPr>
        <p:style>
          <a:lnRef idx="1">
            <a:schemeClr val="accent1"/>
          </a:lnRef>
          <a:fillRef idx="0">
            <a:schemeClr val="accent1"/>
          </a:fillRef>
          <a:effectRef idx="0">
            <a:schemeClr val="accent1"/>
          </a:effectRef>
          <a:fontRef idx="minor">
            <a:schemeClr val="tx1"/>
          </a:fontRef>
        </p:style>
      </p:cxnSp>
      <p:cxnSp>
        <p:nvCxnSpPr>
          <p:cNvPr id="145" name="Gerade Verbindung mit Pfeil 144"/>
          <p:cNvCxnSpPr/>
          <p:nvPr/>
        </p:nvCxnSpPr>
        <p:spPr>
          <a:xfrm flipV="1">
            <a:off x="2867025" y="3880550"/>
            <a:ext cx="1098053" cy="238124"/>
          </a:xfrm>
          <a:prstGeom prst="straightConnector1">
            <a:avLst/>
          </a:prstGeom>
          <a:ln w="12700">
            <a:solidFill>
              <a:schemeClr val="tx1"/>
            </a:solidFill>
            <a:headEnd type="none" w="med" len="med"/>
            <a:tailEnd type="arrow" w="lg" len="lg"/>
          </a:ln>
        </p:spPr>
        <p:style>
          <a:lnRef idx="1">
            <a:schemeClr val="accent1"/>
          </a:lnRef>
          <a:fillRef idx="0">
            <a:schemeClr val="accent1"/>
          </a:fillRef>
          <a:effectRef idx="0">
            <a:schemeClr val="accent1"/>
          </a:effectRef>
          <a:fontRef idx="minor">
            <a:schemeClr val="tx1"/>
          </a:fontRef>
        </p:style>
      </p:cxnSp>
      <p:cxnSp>
        <p:nvCxnSpPr>
          <p:cNvPr id="146" name="Gerade Verbindung mit Pfeil 145"/>
          <p:cNvCxnSpPr/>
          <p:nvPr/>
        </p:nvCxnSpPr>
        <p:spPr>
          <a:xfrm>
            <a:off x="3307975" y="4413130"/>
            <a:ext cx="657103" cy="148219"/>
          </a:xfrm>
          <a:prstGeom prst="straightConnector1">
            <a:avLst/>
          </a:prstGeom>
          <a:ln w="12700">
            <a:solidFill>
              <a:schemeClr val="tx1"/>
            </a:solidFill>
            <a:headEnd type="none" w="med" len="med"/>
            <a:tailEnd type="arrow" w="lg" len="lg"/>
          </a:ln>
        </p:spPr>
        <p:style>
          <a:lnRef idx="1">
            <a:schemeClr val="accent1"/>
          </a:lnRef>
          <a:fillRef idx="0">
            <a:schemeClr val="accent1"/>
          </a:fillRef>
          <a:effectRef idx="0">
            <a:schemeClr val="accent1"/>
          </a:effectRef>
          <a:fontRef idx="minor">
            <a:schemeClr val="tx1"/>
          </a:fontRef>
        </p:style>
      </p:cxnSp>
      <p:cxnSp>
        <p:nvCxnSpPr>
          <p:cNvPr id="148" name="Gerade Verbindung mit Pfeil 147"/>
          <p:cNvCxnSpPr/>
          <p:nvPr/>
        </p:nvCxnSpPr>
        <p:spPr>
          <a:xfrm>
            <a:off x="2695575" y="4651255"/>
            <a:ext cx="1269503" cy="696144"/>
          </a:xfrm>
          <a:prstGeom prst="straightConnector1">
            <a:avLst/>
          </a:prstGeom>
          <a:ln w="12700">
            <a:solidFill>
              <a:schemeClr val="tx1"/>
            </a:solidFill>
            <a:headEnd type="none" w="med" len="med"/>
            <a:tailEnd type="arrow" w="lg" len="lg"/>
          </a:ln>
        </p:spPr>
        <p:style>
          <a:lnRef idx="1">
            <a:schemeClr val="accent1"/>
          </a:lnRef>
          <a:fillRef idx="0">
            <a:schemeClr val="accent1"/>
          </a:fillRef>
          <a:effectRef idx="0">
            <a:schemeClr val="accent1"/>
          </a:effectRef>
          <a:fontRef idx="minor">
            <a:schemeClr val="tx1"/>
          </a:fontRef>
        </p:style>
      </p:cxnSp>
      <p:sp>
        <p:nvSpPr>
          <p:cNvPr id="149" name="Textfeld 148"/>
          <p:cNvSpPr txBox="1"/>
          <p:nvPr/>
        </p:nvSpPr>
        <p:spPr>
          <a:xfrm>
            <a:off x="247650" y="548680"/>
            <a:ext cx="3227165" cy="830997"/>
          </a:xfrm>
          <a:prstGeom prst="rect">
            <a:avLst/>
          </a:prstGeom>
          <a:noFill/>
        </p:spPr>
        <p:txBody>
          <a:bodyPr wrap="none" rtlCol="0">
            <a:spAutoFit/>
          </a:bodyPr>
          <a:lstStyle/>
          <a:p>
            <a:r>
              <a:rPr lang="de-DE" sz="1600" smtClean="0">
                <a:solidFill>
                  <a:srgbClr val="FF0000"/>
                </a:solidFill>
                <a:latin typeface="Arial" panose="020B0604020202020204" pitchFamily="34" charset="0"/>
                <a:cs typeface="Arial" panose="020B0604020202020204" pitchFamily="34" charset="0"/>
              </a:rPr>
              <a:t>Beschreiben Sie Ihre Problematik</a:t>
            </a:r>
          </a:p>
          <a:p>
            <a:r>
              <a:rPr lang="de-DE" sz="1600" smtClean="0">
                <a:solidFill>
                  <a:srgbClr val="FF0000"/>
                </a:solidFill>
                <a:latin typeface="Arial" panose="020B0604020202020204" pitchFamily="34" charset="0"/>
                <a:cs typeface="Arial" panose="020B0604020202020204" pitchFamily="34" charset="0"/>
              </a:rPr>
              <a:t>mit Drei-Wort-Sätzen:</a:t>
            </a:r>
          </a:p>
          <a:p>
            <a:r>
              <a:rPr lang="de-DE" sz="1600" smtClean="0">
                <a:solidFill>
                  <a:srgbClr val="FF0000"/>
                </a:solidFill>
                <a:latin typeface="Arial" panose="020B0604020202020204" pitchFamily="34" charset="0"/>
                <a:cs typeface="Arial" panose="020B0604020202020204" pitchFamily="34" charset="0"/>
              </a:rPr>
              <a:t>Substantiv-Verb-Substantiv</a:t>
            </a:r>
          </a:p>
        </p:txBody>
      </p:sp>
      <p:sp>
        <p:nvSpPr>
          <p:cNvPr id="150" name="Textfeld 149"/>
          <p:cNvSpPr txBox="1"/>
          <p:nvPr/>
        </p:nvSpPr>
        <p:spPr>
          <a:xfrm>
            <a:off x="3965078" y="548680"/>
            <a:ext cx="4618059" cy="830997"/>
          </a:xfrm>
          <a:prstGeom prst="rect">
            <a:avLst/>
          </a:prstGeom>
          <a:noFill/>
        </p:spPr>
        <p:txBody>
          <a:bodyPr wrap="none" rtlCol="0">
            <a:spAutoFit/>
          </a:bodyPr>
          <a:lstStyle/>
          <a:p>
            <a:r>
              <a:rPr lang="de-DE" sz="1600" smtClean="0">
                <a:solidFill>
                  <a:srgbClr val="FF0000"/>
                </a:solidFill>
                <a:latin typeface="Arial" panose="020B0604020202020204" pitchFamily="34" charset="0"/>
                <a:cs typeface="Arial" panose="020B0604020202020204" pitchFamily="34" charset="0"/>
              </a:rPr>
              <a:t>Bilden Sie zu jedem Drei-Wort-Satz </a:t>
            </a:r>
          </a:p>
          <a:p>
            <a:r>
              <a:rPr lang="de-DE" sz="1600" smtClean="0">
                <a:solidFill>
                  <a:srgbClr val="FF0000"/>
                </a:solidFill>
                <a:latin typeface="Arial" panose="020B0604020202020204" pitchFamily="34" charset="0"/>
                <a:cs typeface="Arial" panose="020B0604020202020204" pitchFamily="34" charset="0"/>
              </a:rPr>
              <a:t>zwei Sätze der Form:</a:t>
            </a:r>
          </a:p>
          <a:p>
            <a:r>
              <a:rPr lang="de-DE" sz="1600" smtClean="0">
                <a:solidFill>
                  <a:srgbClr val="FF0000"/>
                </a:solidFill>
                <a:latin typeface="Arial" panose="020B0604020202020204" pitchFamily="34" charset="0"/>
                <a:cs typeface="Arial" panose="020B0604020202020204" pitchFamily="34" charset="0"/>
              </a:rPr>
              <a:t>„</a:t>
            </a:r>
            <a:r>
              <a:rPr lang="de-DE" sz="1600" u="sng" smtClean="0">
                <a:solidFill>
                  <a:srgbClr val="FF0000"/>
                </a:solidFill>
                <a:latin typeface="Arial" panose="020B0604020202020204" pitchFamily="34" charset="0"/>
                <a:cs typeface="Arial" panose="020B0604020202020204" pitchFamily="34" charset="0"/>
              </a:rPr>
              <a:t>EIN</a:t>
            </a:r>
            <a:r>
              <a:rPr lang="de-DE" sz="1600" smtClean="0">
                <a:solidFill>
                  <a:srgbClr val="FF0000"/>
                </a:solidFill>
                <a:latin typeface="Arial" panose="020B0604020202020204" pitchFamily="34" charset="0"/>
                <a:cs typeface="Arial" panose="020B0604020202020204" pitchFamily="34" charset="0"/>
              </a:rPr>
              <a:t> … EIN …“    bzw.    „</a:t>
            </a:r>
            <a:r>
              <a:rPr lang="de-DE" sz="1600" u="sng" smtClean="0">
                <a:solidFill>
                  <a:srgbClr val="FF0000"/>
                </a:solidFill>
                <a:latin typeface="Arial" panose="020B0604020202020204" pitchFamily="34" charset="0"/>
                <a:cs typeface="Arial" panose="020B0604020202020204" pitchFamily="34" charset="0"/>
              </a:rPr>
              <a:t>EIN</a:t>
            </a:r>
            <a:r>
              <a:rPr lang="de-DE" sz="1600" smtClean="0">
                <a:solidFill>
                  <a:srgbClr val="FF0000"/>
                </a:solidFill>
                <a:latin typeface="Arial" panose="020B0604020202020204" pitchFamily="34" charset="0"/>
                <a:cs typeface="Arial" panose="020B0604020202020204" pitchFamily="34" charset="0"/>
              </a:rPr>
              <a:t> … MEHRERE …“</a:t>
            </a:r>
          </a:p>
        </p:txBody>
      </p:sp>
      <p:sp>
        <p:nvSpPr>
          <p:cNvPr id="4" name="Pfeil nach unten 3"/>
          <p:cNvSpPr/>
          <p:nvPr/>
        </p:nvSpPr>
        <p:spPr>
          <a:xfrm>
            <a:off x="640532" y="1668388"/>
            <a:ext cx="1872208" cy="1040532"/>
          </a:xfrm>
          <a:prstGeom prst="downArrow">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mtClean="0">
                <a:solidFill>
                  <a:srgbClr val="FF0000"/>
                </a:solidFill>
                <a:latin typeface="Arial" panose="020B0604020202020204" pitchFamily="34" charset="0"/>
                <a:cs typeface="Arial" panose="020B0604020202020204" pitchFamily="34" charset="0"/>
              </a:rPr>
              <a:t>z.B.</a:t>
            </a:r>
            <a:endParaRPr lang="de-DE">
              <a:solidFill>
                <a:srgbClr val="FF0000"/>
              </a:solidFill>
              <a:latin typeface="Arial" panose="020B0604020202020204" pitchFamily="34" charset="0"/>
              <a:cs typeface="Arial" panose="020B0604020202020204" pitchFamily="34" charset="0"/>
            </a:endParaRPr>
          </a:p>
        </p:txBody>
      </p:sp>
      <p:sp>
        <p:nvSpPr>
          <p:cNvPr id="12" name="Pfeil nach unten 11"/>
          <p:cNvSpPr/>
          <p:nvPr/>
        </p:nvSpPr>
        <p:spPr>
          <a:xfrm>
            <a:off x="4592960" y="1668388"/>
            <a:ext cx="1872208" cy="1040532"/>
          </a:xfrm>
          <a:prstGeom prst="downArrow">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rgbClr val="FF0000"/>
                </a:solidFill>
                <a:latin typeface="Arial" panose="020B0604020202020204" pitchFamily="34" charset="0"/>
                <a:cs typeface="Arial" panose="020B0604020202020204" pitchFamily="34" charset="0"/>
              </a:rPr>
              <a:t>z.B.</a:t>
            </a:r>
          </a:p>
        </p:txBody>
      </p:sp>
      <p:sp>
        <p:nvSpPr>
          <p:cNvPr id="13" name="Textfeld 12"/>
          <p:cNvSpPr txBox="1"/>
          <p:nvPr/>
        </p:nvSpPr>
        <p:spPr>
          <a:xfrm>
            <a:off x="247650" y="5479037"/>
            <a:ext cx="3433953" cy="830997"/>
          </a:xfrm>
          <a:prstGeom prst="rect">
            <a:avLst/>
          </a:prstGeom>
          <a:noFill/>
        </p:spPr>
        <p:txBody>
          <a:bodyPr wrap="none" rtlCol="0">
            <a:spAutoFit/>
          </a:bodyPr>
          <a:lstStyle/>
          <a:p>
            <a:r>
              <a:rPr lang="de-DE" sz="1600" u="sng" smtClean="0">
                <a:solidFill>
                  <a:srgbClr val="FF0000"/>
                </a:solidFill>
                <a:latin typeface="Arial" panose="020B0604020202020204" pitchFamily="34" charset="0"/>
                <a:cs typeface="Arial" panose="020B0604020202020204" pitchFamily="34" charset="0"/>
              </a:rPr>
              <a:t>Schritt 2 und 3:</a:t>
            </a:r>
          </a:p>
          <a:p>
            <a:r>
              <a:rPr lang="de-DE" sz="1600" smtClean="0">
                <a:solidFill>
                  <a:srgbClr val="FF0000"/>
                </a:solidFill>
                <a:latin typeface="Arial" panose="020B0604020202020204" pitchFamily="34" charset="0"/>
                <a:cs typeface="Arial" panose="020B0604020202020204" pitchFamily="34" charset="0"/>
              </a:rPr>
              <a:t>Aus Substantiven werden Entitäten.</a:t>
            </a:r>
          </a:p>
          <a:p>
            <a:r>
              <a:rPr lang="de-DE" sz="1600" smtClean="0">
                <a:solidFill>
                  <a:srgbClr val="FF0000"/>
                </a:solidFill>
                <a:latin typeface="Arial" panose="020B0604020202020204" pitchFamily="34" charset="0"/>
                <a:cs typeface="Arial" panose="020B0604020202020204" pitchFamily="34" charset="0"/>
              </a:rPr>
              <a:t>Aus Verben werden Relationen.</a:t>
            </a:r>
          </a:p>
        </p:txBody>
      </p:sp>
    </p:spTree>
    <p:extLst>
      <p:ext uri="{BB962C8B-B14F-4D97-AF65-F5344CB8AC3E}">
        <p14:creationId xmlns:p14="http://schemas.microsoft.com/office/powerpoint/2010/main" val="6624911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Rechteck 197"/>
          <p:cNvSpPr/>
          <p:nvPr/>
        </p:nvSpPr>
        <p:spPr>
          <a:xfrm>
            <a:off x="6189248" y="1869228"/>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Mitarbeiter</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(mit_id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97" name="Rechteck 197"/>
          <p:cNvSpPr/>
          <p:nvPr/>
        </p:nvSpPr>
        <p:spPr>
          <a:xfrm>
            <a:off x="3715918" y="2085811"/>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Material</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(mat_id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98" name="Rechteck 197"/>
          <p:cNvSpPr/>
          <p:nvPr/>
        </p:nvSpPr>
        <p:spPr>
          <a:xfrm>
            <a:off x="4108759" y="3285258"/>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Kundenauftrag</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(kauf_id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99" name="Rechteck 197"/>
          <p:cNvSpPr/>
          <p:nvPr/>
        </p:nvSpPr>
        <p:spPr>
          <a:xfrm>
            <a:off x="3702801" y="4275003"/>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Kunde</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(kun_id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100" name="Rechteck 197"/>
          <p:cNvSpPr/>
          <p:nvPr/>
        </p:nvSpPr>
        <p:spPr>
          <a:xfrm>
            <a:off x="1569049" y="3998048"/>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Kontakt</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(kon_id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2" name="Titel 1"/>
          <p:cNvSpPr>
            <a:spLocks noGrp="1"/>
          </p:cNvSpPr>
          <p:nvPr>
            <p:ph type="title"/>
          </p:nvPr>
        </p:nvSpPr>
        <p:spPr/>
        <p:txBody>
          <a:bodyPr/>
          <a:lstStyle/>
          <a:p>
            <a:r>
              <a:rPr lang="de-DE" smtClean="0"/>
              <a:t>Datenmodell „Firma“ (Schritt 2: Entitäten zeichnen)</a:t>
            </a:r>
            <a:endParaRPr lang="de-DE"/>
          </a:p>
        </p:txBody>
      </p:sp>
      <p:sp>
        <p:nvSpPr>
          <p:cNvPr id="4" name="Textfeld 3"/>
          <p:cNvSpPr txBox="1"/>
          <p:nvPr/>
        </p:nvSpPr>
        <p:spPr>
          <a:xfrm>
            <a:off x="128464" y="606602"/>
            <a:ext cx="4185761" cy="646331"/>
          </a:xfrm>
          <a:prstGeom prst="rect">
            <a:avLst/>
          </a:prstGeom>
          <a:solidFill>
            <a:schemeClr val="bg1">
              <a:lumMod val="75000"/>
            </a:schemeClr>
          </a:solidFill>
        </p:spPr>
        <p:txBody>
          <a:bodyPr wrap="none" rtlCol="0">
            <a:spAutoFit/>
          </a:bodyPr>
          <a:lstStyle/>
          <a:p>
            <a:pPr marL="342900" indent="-342900">
              <a:buFont typeface="+mj-lt"/>
              <a:buAutoNum type="arabicParenBoth"/>
            </a:pPr>
            <a:r>
              <a:rPr lang="de-DE" smtClean="0">
                <a:solidFill>
                  <a:srgbClr val="FF0000"/>
                </a:solidFill>
                <a:latin typeface="Arial" panose="020B0604020202020204" pitchFamily="34" charset="0"/>
                <a:cs typeface="Arial" panose="020B0604020202020204" pitchFamily="34" charset="0"/>
              </a:rPr>
              <a:t>Aus Substantiven werden Entitäten.</a:t>
            </a:r>
          </a:p>
          <a:p>
            <a:pPr marL="342900" indent="-342900">
              <a:buFont typeface="+mj-lt"/>
              <a:buAutoNum type="arabicParenBoth"/>
            </a:pPr>
            <a:r>
              <a:rPr lang="de-DE" smtClean="0">
                <a:latin typeface="Arial" panose="020B0604020202020204" pitchFamily="34" charset="0"/>
                <a:cs typeface="Arial" panose="020B0604020202020204" pitchFamily="34" charset="0"/>
              </a:rPr>
              <a:t>Aus Verben werden Relationen.</a:t>
            </a:r>
            <a:endParaRPr lang="de-DE">
              <a:latin typeface="Arial" panose="020B0604020202020204" pitchFamily="34" charset="0"/>
              <a:cs typeface="Arial" panose="020B0604020202020204" pitchFamily="34" charset="0"/>
            </a:endParaRPr>
          </a:p>
        </p:txBody>
      </p:sp>
      <p:cxnSp>
        <p:nvCxnSpPr>
          <p:cNvPr id="16" name="Gewinkelte Verbindung 15"/>
          <p:cNvCxnSpPr/>
          <p:nvPr/>
        </p:nvCxnSpPr>
        <p:spPr>
          <a:xfrm>
            <a:off x="8337376" y="5059226"/>
            <a:ext cx="1329086" cy="962062"/>
          </a:xfrm>
          <a:prstGeom prst="bentConnector3">
            <a:avLst/>
          </a:prstGeom>
          <a:ln w="12700">
            <a:solidFill>
              <a:sysClr val="windowText" lastClr="000000"/>
            </a:solidFill>
            <a:headEnd type="diamond"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17" name="Gewinkelte Verbindung 16"/>
          <p:cNvCxnSpPr/>
          <p:nvPr/>
        </p:nvCxnSpPr>
        <p:spPr>
          <a:xfrm>
            <a:off x="8337477" y="3456407"/>
            <a:ext cx="1251356" cy="887296"/>
          </a:xfrm>
          <a:prstGeom prst="bentConnector3">
            <a:avLst>
              <a:gd name="adj1" fmla="val 50000"/>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18" name="Gerade Verbindung mit Pfeil 17"/>
          <p:cNvCxnSpPr/>
          <p:nvPr/>
        </p:nvCxnSpPr>
        <p:spPr>
          <a:xfrm flipH="1">
            <a:off x="8337477" y="3162410"/>
            <a:ext cx="1225484" cy="0"/>
          </a:xfrm>
          <a:prstGeom prst="straightConnector1">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19" name="Gerade Verbindung mit Pfeil 18"/>
          <p:cNvCxnSpPr/>
          <p:nvPr/>
        </p:nvCxnSpPr>
        <p:spPr>
          <a:xfrm>
            <a:off x="8363248" y="2766484"/>
            <a:ext cx="1225585" cy="0"/>
          </a:xfrm>
          <a:prstGeom prst="straightConnector1">
            <a:avLst/>
          </a:prstGeom>
          <a:ln w="12700">
            <a:solidFill>
              <a:sysClr val="windowText" lastClr="000000"/>
            </a:solidFill>
            <a:headEnd type="diamond" w="lg" len="lg"/>
            <a:tailEnd type="diamond" w="lg" len="lg"/>
          </a:ln>
        </p:spPr>
        <p:style>
          <a:lnRef idx="1">
            <a:schemeClr val="accent1"/>
          </a:lnRef>
          <a:fillRef idx="0">
            <a:schemeClr val="accent1"/>
          </a:fillRef>
          <a:effectRef idx="0">
            <a:schemeClr val="accent1"/>
          </a:effectRef>
          <a:fontRef idx="minor">
            <a:schemeClr val="tx1"/>
          </a:fontRef>
        </p:style>
      </p:cxnSp>
      <p:sp>
        <p:nvSpPr>
          <p:cNvPr id="20" name="Textfeld 19"/>
          <p:cNvSpPr txBox="1"/>
          <p:nvPr/>
        </p:nvSpPr>
        <p:spPr>
          <a:xfrm>
            <a:off x="8571353" y="5299719"/>
            <a:ext cx="861134" cy="400110"/>
          </a:xfrm>
          <a:prstGeom prst="rect">
            <a:avLst/>
          </a:prstGeom>
          <a:solidFill>
            <a:schemeClr val="bg1"/>
          </a:solidFill>
        </p:spPr>
        <p:txBody>
          <a:bodyPr wrap="none" rtlCol="0">
            <a:spAutoFit/>
          </a:bodyPr>
          <a:lstStyle/>
          <a:p>
            <a:pPr algn="ctr"/>
            <a:r>
              <a:rPr lang="de-DE" sz="1000" dirty="0" smtClean="0">
                <a:latin typeface="Arial" panose="020B0604020202020204" pitchFamily="34" charset="0"/>
                <a:cs typeface="Arial" panose="020B0604020202020204" pitchFamily="34" charset="0"/>
              </a:rPr>
              <a:t>Wie viel(e)?</a:t>
            </a:r>
          </a:p>
          <a:p>
            <a:pPr algn="ctr"/>
            <a:r>
              <a:rPr lang="de-DE" sz="1000" dirty="0" smtClean="0">
                <a:latin typeface="Arial" panose="020B0604020202020204" pitchFamily="34" charset="0"/>
                <a:cs typeface="Arial" panose="020B0604020202020204" pitchFamily="34" charset="0"/>
              </a:rPr>
              <a:t>Wann?</a:t>
            </a:r>
            <a:endParaRPr lang="de-DE" sz="1000" dirty="0">
              <a:latin typeface="Arial" panose="020B0604020202020204" pitchFamily="34" charset="0"/>
              <a:cs typeface="Arial" panose="020B0604020202020204" pitchFamily="34" charset="0"/>
            </a:endParaRPr>
          </a:p>
        </p:txBody>
      </p:sp>
      <p:sp>
        <p:nvSpPr>
          <p:cNvPr id="21" name="Textfeld 20"/>
          <p:cNvSpPr txBox="1"/>
          <p:nvPr/>
        </p:nvSpPr>
        <p:spPr>
          <a:xfrm>
            <a:off x="8571352" y="2634069"/>
            <a:ext cx="861134" cy="400110"/>
          </a:xfrm>
          <a:prstGeom prst="rect">
            <a:avLst/>
          </a:prstGeom>
          <a:solidFill>
            <a:schemeClr val="bg1"/>
          </a:solidFill>
        </p:spPr>
        <p:txBody>
          <a:bodyPr wrap="none" rtlCol="0">
            <a:spAutoFit/>
          </a:bodyPr>
          <a:lstStyle/>
          <a:p>
            <a:pPr algn="ctr"/>
            <a:r>
              <a:rPr lang="de-DE" sz="1000" dirty="0">
                <a:latin typeface="Arial" panose="020B0604020202020204" pitchFamily="34" charset="0"/>
                <a:cs typeface="Arial" panose="020B0604020202020204" pitchFamily="34" charset="0"/>
              </a:rPr>
              <a:t>W</a:t>
            </a:r>
            <a:r>
              <a:rPr lang="de-DE" sz="1000" dirty="0" smtClean="0">
                <a:latin typeface="Arial" panose="020B0604020202020204" pitchFamily="34" charset="0"/>
                <a:cs typeface="Arial" panose="020B0604020202020204" pitchFamily="34" charset="0"/>
              </a:rPr>
              <a:t>ie viel(e)?</a:t>
            </a:r>
          </a:p>
          <a:p>
            <a:pPr algn="ctr"/>
            <a:r>
              <a:rPr lang="de-DE" sz="1000" dirty="0" smtClean="0">
                <a:latin typeface="Arial" panose="020B0604020202020204" pitchFamily="34" charset="0"/>
                <a:cs typeface="Arial" panose="020B0604020202020204" pitchFamily="34" charset="0"/>
              </a:rPr>
              <a:t>Wann?</a:t>
            </a:r>
            <a:endParaRPr lang="de-DE" sz="1000" dirty="0">
              <a:latin typeface="Arial" panose="020B0604020202020204" pitchFamily="34" charset="0"/>
              <a:cs typeface="Arial" panose="020B0604020202020204" pitchFamily="34" charset="0"/>
            </a:endParaRPr>
          </a:p>
        </p:txBody>
      </p:sp>
      <p:sp>
        <p:nvSpPr>
          <p:cNvPr id="22" name="Rechteck 197"/>
          <p:cNvSpPr/>
          <p:nvPr/>
        </p:nvSpPr>
        <p:spPr>
          <a:xfrm>
            <a:off x="8337376" y="1651075"/>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Entitätsname</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(xxx_id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cxnSp>
        <p:nvCxnSpPr>
          <p:cNvPr id="23" name="Gerader Verbinder 22"/>
          <p:cNvCxnSpPr/>
          <p:nvPr/>
        </p:nvCxnSpPr>
        <p:spPr>
          <a:xfrm flipH="1">
            <a:off x="7905328" y="692696"/>
            <a:ext cx="72008" cy="56808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extfeld 23"/>
          <p:cNvSpPr txBox="1"/>
          <p:nvPr/>
        </p:nvSpPr>
        <p:spPr>
          <a:xfrm>
            <a:off x="8052511" y="642174"/>
            <a:ext cx="1653017" cy="338554"/>
          </a:xfrm>
          <a:prstGeom prst="rect">
            <a:avLst/>
          </a:prstGeom>
          <a:noFill/>
        </p:spPr>
        <p:txBody>
          <a:bodyPr wrap="none" rtlCol="0">
            <a:spAutoFit/>
          </a:bodyPr>
          <a:lstStyle/>
          <a:p>
            <a:r>
              <a:rPr lang="de-DE" sz="1600" i="1" smtClean="0">
                <a:latin typeface="Arial" panose="020B0604020202020204" pitchFamily="34" charset="0"/>
                <a:cs typeface="Arial" panose="020B0604020202020204" pitchFamily="34" charset="0"/>
              </a:rPr>
              <a:t>Symbolvorlagen</a:t>
            </a:r>
            <a:endParaRPr lang="de-DE" sz="1600" i="1">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13342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0" name="Gerade Verbindung mit Pfeil 29"/>
          <p:cNvCxnSpPr>
            <a:stCxn id="97" idx="5"/>
            <a:endCxn id="95" idx="15"/>
          </p:cNvCxnSpPr>
          <p:nvPr/>
        </p:nvCxnSpPr>
        <p:spPr>
          <a:xfrm flipV="1">
            <a:off x="5113293" y="2329345"/>
            <a:ext cx="1277199" cy="956229"/>
          </a:xfrm>
          <a:prstGeom prst="straightConnector1">
            <a:avLst/>
          </a:prstGeom>
          <a:ln w="12700">
            <a:solidFill>
              <a:sysClr val="windowText" lastClr="000000"/>
            </a:solidFill>
            <a:headEnd type="diamond"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13" name="Gerade Verbindung mit Pfeil 12"/>
          <p:cNvCxnSpPr>
            <a:stCxn id="98" idx="3"/>
            <a:endCxn id="97" idx="13"/>
          </p:cNvCxnSpPr>
          <p:nvPr/>
        </p:nvCxnSpPr>
        <p:spPr>
          <a:xfrm flipV="1">
            <a:off x="4312251" y="3746101"/>
            <a:ext cx="404156" cy="529218"/>
          </a:xfrm>
          <a:prstGeom prst="straightConnector1">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46" name="Gerade Verbindung mit Pfeil 45"/>
          <p:cNvCxnSpPr>
            <a:stCxn id="98" idx="18"/>
            <a:endCxn id="99" idx="8"/>
          </p:cNvCxnSpPr>
          <p:nvPr/>
        </p:nvCxnSpPr>
        <p:spPr>
          <a:xfrm flipH="1" flipV="1">
            <a:off x="2780656" y="4230559"/>
            <a:ext cx="922205" cy="273904"/>
          </a:xfrm>
          <a:prstGeom prst="straightConnector1">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147" name="Gerade Verbindung mit Pfeil 146"/>
          <p:cNvCxnSpPr>
            <a:stCxn id="96" idx="13"/>
            <a:endCxn id="97" idx="3"/>
          </p:cNvCxnSpPr>
          <p:nvPr/>
        </p:nvCxnSpPr>
        <p:spPr>
          <a:xfrm>
            <a:off x="4323566" y="2546654"/>
            <a:ext cx="394643" cy="738920"/>
          </a:xfrm>
          <a:prstGeom prst="straightConnector1">
            <a:avLst/>
          </a:prstGeom>
          <a:ln w="12700">
            <a:solidFill>
              <a:sysClr val="windowText" lastClr="000000"/>
            </a:solidFill>
            <a:headEnd type="diamond" w="lg" len="lg"/>
            <a:tailEnd type="diamond" w="lg" len="lg"/>
          </a:ln>
        </p:spPr>
        <p:style>
          <a:lnRef idx="1">
            <a:schemeClr val="accent1"/>
          </a:lnRef>
          <a:fillRef idx="0">
            <a:schemeClr val="accent1"/>
          </a:fillRef>
          <a:effectRef idx="0">
            <a:schemeClr val="accent1"/>
          </a:effectRef>
          <a:fontRef idx="minor">
            <a:schemeClr val="tx1"/>
          </a:fontRef>
        </p:style>
      </p:cxnSp>
      <p:sp>
        <p:nvSpPr>
          <p:cNvPr id="2" name="Titel 1"/>
          <p:cNvSpPr>
            <a:spLocks noGrp="1"/>
          </p:cNvSpPr>
          <p:nvPr>
            <p:ph type="title"/>
          </p:nvPr>
        </p:nvSpPr>
        <p:spPr/>
        <p:txBody>
          <a:bodyPr/>
          <a:lstStyle/>
          <a:p>
            <a:r>
              <a:rPr lang="de-DE" smtClean="0"/>
              <a:t>Datenmodell „Firma“ (Schritt 3: Relationen zeichnen)</a:t>
            </a:r>
            <a:endParaRPr lang="de-DE"/>
          </a:p>
        </p:txBody>
      </p:sp>
      <p:sp>
        <p:nvSpPr>
          <p:cNvPr id="3" name="Abgerundete rechteckige Legende 2"/>
          <p:cNvSpPr/>
          <p:nvPr/>
        </p:nvSpPr>
        <p:spPr>
          <a:xfrm>
            <a:off x="1409700" y="1762125"/>
            <a:ext cx="1866900" cy="914400"/>
          </a:xfrm>
          <a:prstGeom prst="wedgeRoundRectCallout">
            <a:avLst>
              <a:gd name="adj1" fmla="val 119593"/>
              <a:gd name="adj2" fmla="val 80147"/>
              <a:gd name="adj3" fmla="val 16667"/>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e-DE" sz="1000" u="sng" smtClean="0">
                <a:solidFill>
                  <a:schemeClr val="tx1"/>
                </a:solidFill>
                <a:latin typeface="Arial" panose="020B0604020202020204" pitchFamily="34" charset="0"/>
                <a:cs typeface="Arial" panose="020B0604020202020204" pitchFamily="34" charset="0"/>
              </a:rPr>
              <a:t>EIN</a:t>
            </a:r>
            <a:r>
              <a:rPr lang="de-DE" sz="1000" smtClean="0">
                <a:solidFill>
                  <a:schemeClr val="tx1"/>
                </a:solidFill>
                <a:latin typeface="Arial" panose="020B0604020202020204" pitchFamily="34" charset="0"/>
                <a:cs typeface="Arial" panose="020B0604020202020204" pitchFamily="34" charset="0"/>
              </a:rPr>
              <a:t> Auftrag erfordert MEHRERE Materialien.</a:t>
            </a:r>
          </a:p>
          <a:p>
            <a:pPr algn="ctr"/>
            <a:r>
              <a:rPr lang="de-DE" sz="1000" u="sng" smtClean="0">
                <a:solidFill>
                  <a:schemeClr val="tx1"/>
                </a:solidFill>
                <a:latin typeface="Arial" panose="020B0604020202020204" pitchFamily="34" charset="0"/>
                <a:cs typeface="Arial" panose="020B0604020202020204" pitchFamily="34" charset="0"/>
              </a:rPr>
              <a:t>EIN</a:t>
            </a:r>
            <a:r>
              <a:rPr lang="de-DE" sz="1000" smtClean="0">
                <a:solidFill>
                  <a:schemeClr val="tx1"/>
                </a:solidFill>
                <a:latin typeface="Arial" panose="020B0604020202020204" pitchFamily="34" charset="0"/>
                <a:cs typeface="Arial" panose="020B0604020202020204" pitchFamily="34" charset="0"/>
              </a:rPr>
              <a:t> Material gehört zu MEHREREN Aufträgen.</a:t>
            </a:r>
          </a:p>
          <a:p>
            <a:pPr algn="ctr"/>
            <a:r>
              <a:rPr lang="de-DE" sz="1000" smtClean="0">
                <a:solidFill>
                  <a:schemeClr val="tx1"/>
                </a:solidFill>
                <a:latin typeface="Arial" panose="020B0604020202020204" pitchFamily="34" charset="0"/>
                <a:cs typeface="Arial" panose="020B0604020202020204" pitchFamily="34" charset="0"/>
              </a:rPr>
              <a:t>(m:n-Beziehung)</a:t>
            </a:r>
            <a:endParaRPr lang="de-DE" sz="1000">
              <a:solidFill>
                <a:schemeClr val="tx1"/>
              </a:solidFill>
              <a:latin typeface="Arial" panose="020B0604020202020204" pitchFamily="34" charset="0"/>
              <a:cs typeface="Arial" panose="020B0604020202020204" pitchFamily="34" charset="0"/>
            </a:endParaRPr>
          </a:p>
        </p:txBody>
      </p:sp>
      <p:sp>
        <p:nvSpPr>
          <p:cNvPr id="144" name="Abgerundete rechteckige Legende 143"/>
          <p:cNvSpPr/>
          <p:nvPr/>
        </p:nvSpPr>
        <p:spPr>
          <a:xfrm>
            <a:off x="5628836" y="4498253"/>
            <a:ext cx="1866900" cy="914400"/>
          </a:xfrm>
          <a:prstGeom prst="wedgeRoundRectCallout">
            <a:avLst>
              <a:gd name="adj1" fmla="val -107958"/>
              <a:gd name="adj2" fmla="val -106311"/>
              <a:gd name="adj3" fmla="val 16667"/>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e-DE" sz="1000" u="sng" smtClean="0">
                <a:solidFill>
                  <a:schemeClr val="tx1"/>
                </a:solidFill>
                <a:latin typeface="Arial" panose="020B0604020202020204" pitchFamily="34" charset="0"/>
                <a:cs typeface="Arial" panose="020B0604020202020204" pitchFamily="34" charset="0"/>
              </a:rPr>
              <a:t>EIN</a:t>
            </a:r>
            <a:r>
              <a:rPr lang="de-DE" sz="1000" smtClean="0">
                <a:solidFill>
                  <a:schemeClr val="tx1"/>
                </a:solidFill>
                <a:latin typeface="Arial" panose="020B0604020202020204" pitchFamily="34" charset="0"/>
                <a:cs typeface="Arial" panose="020B0604020202020204" pitchFamily="34" charset="0"/>
              </a:rPr>
              <a:t> Kunde erteilt </a:t>
            </a:r>
          </a:p>
          <a:p>
            <a:pPr algn="ctr"/>
            <a:r>
              <a:rPr lang="de-DE" sz="1000" smtClean="0">
                <a:solidFill>
                  <a:schemeClr val="tx1"/>
                </a:solidFill>
                <a:latin typeface="Arial" panose="020B0604020202020204" pitchFamily="34" charset="0"/>
                <a:cs typeface="Arial" panose="020B0604020202020204" pitchFamily="34" charset="0"/>
              </a:rPr>
              <a:t>MEHRERE Aufträge.</a:t>
            </a:r>
          </a:p>
          <a:p>
            <a:pPr algn="ctr"/>
            <a:r>
              <a:rPr lang="de-DE" sz="1000" u="sng" smtClean="0">
                <a:solidFill>
                  <a:schemeClr val="tx1"/>
                </a:solidFill>
                <a:latin typeface="Arial" panose="020B0604020202020204" pitchFamily="34" charset="0"/>
                <a:cs typeface="Arial" panose="020B0604020202020204" pitchFamily="34" charset="0"/>
              </a:rPr>
              <a:t>EIN</a:t>
            </a:r>
            <a:r>
              <a:rPr lang="de-DE" sz="1000" smtClean="0">
                <a:solidFill>
                  <a:schemeClr val="tx1"/>
                </a:solidFill>
                <a:latin typeface="Arial" panose="020B0604020202020204" pitchFamily="34" charset="0"/>
                <a:cs typeface="Arial" panose="020B0604020202020204" pitchFamily="34" charset="0"/>
              </a:rPr>
              <a:t> Auftrag ist von </a:t>
            </a:r>
          </a:p>
          <a:p>
            <a:pPr algn="ctr"/>
            <a:r>
              <a:rPr lang="de-DE" sz="1000" smtClean="0">
                <a:solidFill>
                  <a:schemeClr val="tx1"/>
                </a:solidFill>
                <a:latin typeface="Arial" panose="020B0604020202020204" pitchFamily="34" charset="0"/>
                <a:cs typeface="Arial" panose="020B0604020202020204" pitchFamily="34" charset="0"/>
              </a:rPr>
              <a:t>EINEM Kunden.</a:t>
            </a:r>
          </a:p>
          <a:p>
            <a:pPr algn="ctr"/>
            <a:r>
              <a:rPr lang="de-DE" sz="1000" smtClean="0">
                <a:solidFill>
                  <a:schemeClr val="tx1"/>
                </a:solidFill>
                <a:latin typeface="Arial" panose="020B0604020202020204" pitchFamily="34" charset="0"/>
                <a:cs typeface="Arial" panose="020B0604020202020204" pitchFamily="34" charset="0"/>
              </a:rPr>
              <a:t>(1:n-Beziehung)</a:t>
            </a:r>
            <a:endParaRPr lang="de-DE" sz="1000">
              <a:solidFill>
                <a:schemeClr val="tx1"/>
              </a:solidFill>
              <a:latin typeface="Arial" panose="020B0604020202020204" pitchFamily="34" charset="0"/>
              <a:cs typeface="Arial" panose="020B0604020202020204" pitchFamily="34" charset="0"/>
            </a:endParaRPr>
          </a:p>
        </p:txBody>
      </p:sp>
      <p:sp>
        <p:nvSpPr>
          <p:cNvPr id="95" name="Rechteck 197"/>
          <p:cNvSpPr/>
          <p:nvPr/>
        </p:nvSpPr>
        <p:spPr>
          <a:xfrm>
            <a:off x="6189248" y="1869228"/>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Mitarbeiter</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(mit_id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96" name="Rechteck 197"/>
          <p:cNvSpPr/>
          <p:nvPr/>
        </p:nvSpPr>
        <p:spPr>
          <a:xfrm>
            <a:off x="3715918" y="2085811"/>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Material</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(mat_id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97" name="Rechteck 197"/>
          <p:cNvSpPr/>
          <p:nvPr/>
        </p:nvSpPr>
        <p:spPr>
          <a:xfrm>
            <a:off x="4108759" y="3285258"/>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Kundenauftrag</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(kauf_id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98" name="Rechteck 197"/>
          <p:cNvSpPr/>
          <p:nvPr/>
        </p:nvSpPr>
        <p:spPr>
          <a:xfrm>
            <a:off x="3702801" y="4275003"/>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Kunde</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(kun_id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99" name="Rechteck 197"/>
          <p:cNvSpPr/>
          <p:nvPr/>
        </p:nvSpPr>
        <p:spPr>
          <a:xfrm>
            <a:off x="1569049" y="3998048"/>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Kontakt</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(kon_id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21" name="Textfeld 20"/>
          <p:cNvSpPr txBox="1"/>
          <p:nvPr/>
        </p:nvSpPr>
        <p:spPr>
          <a:xfrm>
            <a:off x="128464" y="606602"/>
            <a:ext cx="4185761" cy="646331"/>
          </a:xfrm>
          <a:prstGeom prst="rect">
            <a:avLst/>
          </a:prstGeom>
          <a:solidFill>
            <a:schemeClr val="bg1">
              <a:lumMod val="75000"/>
            </a:schemeClr>
          </a:solidFill>
        </p:spPr>
        <p:txBody>
          <a:bodyPr wrap="none" rtlCol="0">
            <a:spAutoFit/>
          </a:bodyPr>
          <a:lstStyle/>
          <a:p>
            <a:pPr marL="342900" indent="-342900">
              <a:buFont typeface="+mj-lt"/>
              <a:buAutoNum type="arabicParenBoth"/>
            </a:pPr>
            <a:r>
              <a:rPr lang="de-DE" smtClean="0">
                <a:latin typeface="Arial" panose="020B0604020202020204" pitchFamily="34" charset="0"/>
                <a:cs typeface="Arial" panose="020B0604020202020204" pitchFamily="34" charset="0"/>
              </a:rPr>
              <a:t>Aus Substantiven werden Entitäten.</a:t>
            </a:r>
          </a:p>
          <a:p>
            <a:pPr marL="342900" indent="-342900">
              <a:buFont typeface="+mj-lt"/>
              <a:buAutoNum type="arabicParenBoth"/>
            </a:pPr>
            <a:r>
              <a:rPr lang="de-DE" smtClean="0">
                <a:solidFill>
                  <a:srgbClr val="FF0000"/>
                </a:solidFill>
                <a:latin typeface="Arial" panose="020B0604020202020204" pitchFamily="34" charset="0"/>
                <a:cs typeface="Arial" panose="020B0604020202020204" pitchFamily="34" charset="0"/>
              </a:rPr>
              <a:t>Aus Verben werden Relationen.</a:t>
            </a:r>
            <a:endParaRPr lang="de-DE">
              <a:solidFill>
                <a:srgbClr val="FF0000"/>
              </a:solidFill>
              <a:latin typeface="Arial" panose="020B0604020202020204" pitchFamily="34" charset="0"/>
              <a:cs typeface="Arial" panose="020B0604020202020204" pitchFamily="34" charset="0"/>
            </a:endParaRPr>
          </a:p>
        </p:txBody>
      </p:sp>
      <p:cxnSp>
        <p:nvCxnSpPr>
          <p:cNvPr id="22" name="Gewinkelte Verbindung 21"/>
          <p:cNvCxnSpPr/>
          <p:nvPr/>
        </p:nvCxnSpPr>
        <p:spPr>
          <a:xfrm>
            <a:off x="8337376" y="5059226"/>
            <a:ext cx="1329086" cy="962062"/>
          </a:xfrm>
          <a:prstGeom prst="bentConnector3">
            <a:avLst/>
          </a:prstGeom>
          <a:ln w="12700">
            <a:solidFill>
              <a:sysClr val="windowText" lastClr="000000"/>
            </a:solidFill>
            <a:headEnd type="diamond"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23" name="Gewinkelte Verbindung 22"/>
          <p:cNvCxnSpPr/>
          <p:nvPr/>
        </p:nvCxnSpPr>
        <p:spPr>
          <a:xfrm>
            <a:off x="8337477" y="3456407"/>
            <a:ext cx="1251356" cy="887296"/>
          </a:xfrm>
          <a:prstGeom prst="bentConnector3">
            <a:avLst>
              <a:gd name="adj1" fmla="val 50000"/>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24" name="Gerade Verbindung mit Pfeil 23"/>
          <p:cNvCxnSpPr/>
          <p:nvPr/>
        </p:nvCxnSpPr>
        <p:spPr>
          <a:xfrm flipH="1">
            <a:off x="8337477" y="3162410"/>
            <a:ext cx="1225484" cy="0"/>
          </a:xfrm>
          <a:prstGeom prst="straightConnector1">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cxnSp>
        <p:nvCxnSpPr>
          <p:cNvPr id="25" name="Gerade Verbindung mit Pfeil 24"/>
          <p:cNvCxnSpPr/>
          <p:nvPr/>
        </p:nvCxnSpPr>
        <p:spPr>
          <a:xfrm>
            <a:off x="8363248" y="2766484"/>
            <a:ext cx="1225585" cy="0"/>
          </a:xfrm>
          <a:prstGeom prst="straightConnector1">
            <a:avLst/>
          </a:prstGeom>
          <a:ln w="12700">
            <a:solidFill>
              <a:sysClr val="windowText" lastClr="000000"/>
            </a:solidFill>
            <a:headEnd type="diamond" w="lg" len="lg"/>
            <a:tailEnd type="diamond" w="lg" len="lg"/>
          </a:ln>
        </p:spPr>
        <p:style>
          <a:lnRef idx="1">
            <a:schemeClr val="accent1"/>
          </a:lnRef>
          <a:fillRef idx="0">
            <a:schemeClr val="accent1"/>
          </a:fillRef>
          <a:effectRef idx="0">
            <a:schemeClr val="accent1"/>
          </a:effectRef>
          <a:fontRef idx="minor">
            <a:schemeClr val="tx1"/>
          </a:fontRef>
        </p:style>
      </p:cxnSp>
      <p:sp>
        <p:nvSpPr>
          <p:cNvPr id="26" name="Textfeld 25"/>
          <p:cNvSpPr txBox="1"/>
          <p:nvPr/>
        </p:nvSpPr>
        <p:spPr>
          <a:xfrm>
            <a:off x="8571353" y="5299719"/>
            <a:ext cx="861134" cy="400110"/>
          </a:xfrm>
          <a:prstGeom prst="rect">
            <a:avLst/>
          </a:prstGeom>
          <a:solidFill>
            <a:schemeClr val="bg1"/>
          </a:solidFill>
        </p:spPr>
        <p:txBody>
          <a:bodyPr wrap="none" rtlCol="0">
            <a:spAutoFit/>
          </a:bodyPr>
          <a:lstStyle/>
          <a:p>
            <a:pPr algn="ctr"/>
            <a:r>
              <a:rPr lang="de-DE" sz="1000" dirty="0" smtClean="0">
                <a:latin typeface="Arial" panose="020B0604020202020204" pitchFamily="34" charset="0"/>
                <a:cs typeface="Arial" panose="020B0604020202020204" pitchFamily="34" charset="0"/>
              </a:rPr>
              <a:t>Wie viel(e)?</a:t>
            </a:r>
          </a:p>
          <a:p>
            <a:pPr algn="ctr"/>
            <a:r>
              <a:rPr lang="de-DE" sz="1000" dirty="0" smtClean="0">
                <a:latin typeface="Arial" panose="020B0604020202020204" pitchFamily="34" charset="0"/>
                <a:cs typeface="Arial" panose="020B0604020202020204" pitchFamily="34" charset="0"/>
              </a:rPr>
              <a:t>Wann?</a:t>
            </a:r>
            <a:endParaRPr lang="de-DE" sz="1000" dirty="0">
              <a:latin typeface="Arial" panose="020B0604020202020204" pitchFamily="34" charset="0"/>
              <a:cs typeface="Arial" panose="020B0604020202020204" pitchFamily="34" charset="0"/>
            </a:endParaRPr>
          </a:p>
        </p:txBody>
      </p:sp>
      <p:sp>
        <p:nvSpPr>
          <p:cNvPr id="27" name="Textfeld 26"/>
          <p:cNvSpPr txBox="1"/>
          <p:nvPr/>
        </p:nvSpPr>
        <p:spPr>
          <a:xfrm>
            <a:off x="8571352" y="2634069"/>
            <a:ext cx="861134" cy="400110"/>
          </a:xfrm>
          <a:prstGeom prst="rect">
            <a:avLst/>
          </a:prstGeom>
          <a:solidFill>
            <a:schemeClr val="bg1"/>
          </a:solidFill>
        </p:spPr>
        <p:txBody>
          <a:bodyPr wrap="none" rtlCol="0">
            <a:spAutoFit/>
          </a:bodyPr>
          <a:lstStyle/>
          <a:p>
            <a:pPr algn="ctr"/>
            <a:r>
              <a:rPr lang="de-DE" sz="1000" dirty="0">
                <a:latin typeface="Arial" panose="020B0604020202020204" pitchFamily="34" charset="0"/>
                <a:cs typeface="Arial" panose="020B0604020202020204" pitchFamily="34" charset="0"/>
              </a:rPr>
              <a:t>W</a:t>
            </a:r>
            <a:r>
              <a:rPr lang="de-DE" sz="1000" dirty="0" smtClean="0">
                <a:latin typeface="Arial" panose="020B0604020202020204" pitchFamily="34" charset="0"/>
                <a:cs typeface="Arial" panose="020B0604020202020204" pitchFamily="34" charset="0"/>
              </a:rPr>
              <a:t>ie viel(e)?</a:t>
            </a:r>
          </a:p>
          <a:p>
            <a:pPr algn="ctr"/>
            <a:r>
              <a:rPr lang="de-DE" sz="1000" dirty="0" smtClean="0">
                <a:latin typeface="Arial" panose="020B0604020202020204" pitchFamily="34" charset="0"/>
                <a:cs typeface="Arial" panose="020B0604020202020204" pitchFamily="34" charset="0"/>
              </a:rPr>
              <a:t>Wann?</a:t>
            </a:r>
            <a:endParaRPr lang="de-DE" sz="1000" dirty="0">
              <a:latin typeface="Arial" panose="020B0604020202020204" pitchFamily="34" charset="0"/>
              <a:cs typeface="Arial" panose="020B0604020202020204" pitchFamily="34" charset="0"/>
            </a:endParaRPr>
          </a:p>
        </p:txBody>
      </p:sp>
      <p:sp>
        <p:nvSpPr>
          <p:cNvPr id="28" name="Rechteck 197"/>
          <p:cNvSpPr/>
          <p:nvPr/>
        </p:nvSpPr>
        <p:spPr>
          <a:xfrm>
            <a:off x="8337376" y="1651075"/>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Entitätsname</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(xxx_id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cxnSp>
        <p:nvCxnSpPr>
          <p:cNvPr id="29" name="Gerader Verbinder 28"/>
          <p:cNvCxnSpPr/>
          <p:nvPr/>
        </p:nvCxnSpPr>
        <p:spPr>
          <a:xfrm flipH="1">
            <a:off x="7905328" y="692696"/>
            <a:ext cx="72008" cy="56808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Textfeld 30"/>
          <p:cNvSpPr txBox="1"/>
          <p:nvPr/>
        </p:nvSpPr>
        <p:spPr>
          <a:xfrm>
            <a:off x="8052511" y="642174"/>
            <a:ext cx="1653017" cy="338554"/>
          </a:xfrm>
          <a:prstGeom prst="rect">
            <a:avLst/>
          </a:prstGeom>
          <a:noFill/>
        </p:spPr>
        <p:txBody>
          <a:bodyPr wrap="none" rtlCol="0">
            <a:spAutoFit/>
          </a:bodyPr>
          <a:lstStyle/>
          <a:p>
            <a:r>
              <a:rPr lang="de-DE" sz="1600" i="1" smtClean="0">
                <a:latin typeface="Arial" panose="020B0604020202020204" pitchFamily="34" charset="0"/>
                <a:cs typeface="Arial" panose="020B0604020202020204" pitchFamily="34" charset="0"/>
              </a:rPr>
              <a:t>Symbolvorlagen</a:t>
            </a:r>
            <a:endParaRPr lang="de-DE" sz="1600" i="1">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790724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Gerade Verbindung mit Pfeil 12"/>
          <p:cNvCxnSpPr>
            <a:stCxn id="98" idx="3"/>
            <a:endCxn id="97" idx="13"/>
          </p:cNvCxnSpPr>
          <p:nvPr/>
        </p:nvCxnSpPr>
        <p:spPr>
          <a:xfrm flipV="1">
            <a:off x="4312251" y="3746101"/>
            <a:ext cx="404156" cy="529218"/>
          </a:xfrm>
          <a:prstGeom prst="straightConnector1">
            <a:avLst/>
          </a:prstGeom>
          <a:ln w="12700" cap="flat">
            <a:solidFill>
              <a:sysClr val="windowText" lastClr="000000"/>
            </a:solidFill>
            <a:miter lim="800000"/>
            <a:headEnd type="none" w="lg" len="lg"/>
            <a:tailEnd type="diamond" w="lg" len="lg"/>
          </a:ln>
        </p:spPr>
        <p:style>
          <a:lnRef idx="1">
            <a:schemeClr val="accent1"/>
          </a:lnRef>
          <a:fillRef idx="0">
            <a:schemeClr val="accent1"/>
          </a:fillRef>
          <a:effectRef idx="0">
            <a:schemeClr val="accent1"/>
          </a:effectRef>
          <a:fontRef idx="minor">
            <a:schemeClr val="tx1"/>
          </a:fontRef>
        </p:style>
      </p:cxnSp>
      <p:sp>
        <p:nvSpPr>
          <p:cNvPr id="2" name="Titel 1"/>
          <p:cNvSpPr>
            <a:spLocks noGrp="1"/>
          </p:cNvSpPr>
          <p:nvPr>
            <p:ph type="title"/>
          </p:nvPr>
        </p:nvSpPr>
        <p:spPr/>
        <p:txBody>
          <a:bodyPr/>
          <a:lstStyle/>
          <a:p>
            <a:r>
              <a:rPr lang="de-DE" smtClean="0"/>
              <a:t>Exkurs: 1:n-Relationen „lesen“</a:t>
            </a:r>
            <a:endParaRPr lang="de-DE"/>
          </a:p>
        </p:txBody>
      </p:sp>
      <p:sp>
        <p:nvSpPr>
          <p:cNvPr id="97" name="Rechteck 197"/>
          <p:cNvSpPr/>
          <p:nvPr/>
        </p:nvSpPr>
        <p:spPr>
          <a:xfrm>
            <a:off x="4108759" y="3285258"/>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Kundenauftrag</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(kauf_id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98" name="Rechteck 197"/>
          <p:cNvSpPr/>
          <p:nvPr/>
        </p:nvSpPr>
        <p:spPr>
          <a:xfrm>
            <a:off x="3702801" y="4275003"/>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Kunde</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(kun_id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144" name="Abgerundete rechteckige Legende 143"/>
          <p:cNvSpPr/>
          <p:nvPr/>
        </p:nvSpPr>
        <p:spPr>
          <a:xfrm>
            <a:off x="5030286" y="5648268"/>
            <a:ext cx="1865404" cy="534048"/>
          </a:xfrm>
          <a:prstGeom prst="wedgeRoundRectCallout">
            <a:avLst>
              <a:gd name="adj1" fmla="val -68346"/>
              <a:gd name="adj2" fmla="val -232564"/>
              <a:gd name="adj3" fmla="val 16667"/>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e-DE" sz="1100" b="1" smtClean="0">
                <a:solidFill>
                  <a:schemeClr val="tx1"/>
                </a:solidFill>
                <a:latin typeface="Arial" panose="020B0604020202020204" pitchFamily="34" charset="0"/>
                <a:cs typeface="Arial" panose="020B0604020202020204" pitchFamily="34" charset="0"/>
              </a:rPr>
              <a:t>(1) EIN Kunde …</a:t>
            </a:r>
            <a:br>
              <a:rPr lang="de-DE" sz="1100" b="1" smtClean="0">
                <a:solidFill>
                  <a:schemeClr val="tx1"/>
                </a:solidFill>
                <a:latin typeface="Arial" panose="020B0604020202020204" pitchFamily="34" charset="0"/>
                <a:cs typeface="Arial" panose="020B0604020202020204" pitchFamily="34" charset="0"/>
              </a:rPr>
            </a:br>
            <a:r>
              <a:rPr lang="de-DE" sz="1000" i="1" smtClean="0">
                <a:solidFill>
                  <a:schemeClr val="tx1"/>
                </a:solidFill>
                <a:latin typeface="Arial" panose="020B0604020202020204" pitchFamily="34" charset="0"/>
                <a:cs typeface="Arial" panose="020B0604020202020204" pitchFamily="34" charset="0"/>
              </a:rPr>
              <a:t>(Entität)</a:t>
            </a:r>
          </a:p>
        </p:txBody>
      </p:sp>
      <p:sp>
        <p:nvSpPr>
          <p:cNvPr id="22" name="Abgerundete rechteckige Legende 21"/>
          <p:cNvSpPr/>
          <p:nvPr/>
        </p:nvSpPr>
        <p:spPr>
          <a:xfrm>
            <a:off x="6461446" y="3870518"/>
            <a:ext cx="1865404" cy="534048"/>
          </a:xfrm>
          <a:prstGeom prst="wedgeRoundRectCallout">
            <a:avLst>
              <a:gd name="adj1" fmla="val -143114"/>
              <a:gd name="adj2" fmla="val -63073"/>
              <a:gd name="adj3" fmla="val 16667"/>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e-DE" sz="1100" b="1" smtClean="0">
                <a:solidFill>
                  <a:schemeClr val="tx1"/>
                </a:solidFill>
                <a:latin typeface="Arial" panose="020B0604020202020204" pitchFamily="34" charset="0"/>
                <a:cs typeface="Arial" panose="020B0604020202020204" pitchFamily="34" charset="0"/>
              </a:rPr>
              <a:t>(3) … MEHRERE …</a:t>
            </a:r>
            <a:br>
              <a:rPr lang="de-DE" sz="1100" b="1" smtClean="0">
                <a:solidFill>
                  <a:schemeClr val="tx1"/>
                </a:solidFill>
                <a:latin typeface="Arial" panose="020B0604020202020204" pitchFamily="34" charset="0"/>
                <a:cs typeface="Arial" panose="020B0604020202020204" pitchFamily="34" charset="0"/>
              </a:rPr>
            </a:br>
            <a:r>
              <a:rPr lang="de-DE" sz="1000" i="1" smtClean="0">
                <a:solidFill>
                  <a:schemeClr val="tx1"/>
                </a:solidFill>
                <a:latin typeface="Arial" panose="020B0604020202020204" pitchFamily="34" charset="0"/>
                <a:cs typeface="Arial" panose="020B0604020202020204" pitchFamily="34" charset="0"/>
              </a:rPr>
              <a:t>(Kardinalität)</a:t>
            </a:r>
          </a:p>
        </p:txBody>
      </p:sp>
      <p:sp>
        <p:nvSpPr>
          <p:cNvPr id="23" name="Abgerundete rechteckige Legende 22"/>
          <p:cNvSpPr/>
          <p:nvPr/>
        </p:nvSpPr>
        <p:spPr>
          <a:xfrm>
            <a:off x="5817096" y="4765207"/>
            <a:ext cx="1865404" cy="534048"/>
          </a:xfrm>
          <a:prstGeom prst="wedgeRoundRectCallout">
            <a:avLst>
              <a:gd name="adj1" fmla="val -117861"/>
              <a:gd name="adj2" fmla="val -196245"/>
              <a:gd name="adj3" fmla="val 16667"/>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e-DE" sz="1100" b="1" smtClean="0">
                <a:solidFill>
                  <a:schemeClr val="tx1"/>
                </a:solidFill>
                <a:latin typeface="Arial" panose="020B0604020202020204" pitchFamily="34" charset="0"/>
                <a:cs typeface="Arial" panose="020B0604020202020204" pitchFamily="34" charset="0"/>
              </a:rPr>
              <a:t>(2) … erteilt …</a:t>
            </a:r>
            <a:br>
              <a:rPr lang="de-DE" sz="1100" b="1" smtClean="0">
                <a:solidFill>
                  <a:schemeClr val="tx1"/>
                </a:solidFill>
                <a:latin typeface="Arial" panose="020B0604020202020204" pitchFamily="34" charset="0"/>
                <a:cs typeface="Arial" panose="020B0604020202020204" pitchFamily="34" charset="0"/>
              </a:rPr>
            </a:br>
            <a:r>
              <a:rPr lang="de-DE" sz="1000" i="1" smtClean="0">
                <a:solidFill>
                  <a:schemeClr val="tx1"/>
                </a:solidFill>
                <a:latin typeface="Arial" panose="020B0604020202020204" pitchFamily="34" charset="0"/>
                <a:cs typeface="Arial" panose="020B0604020202020204" pitchFamily="34" charset="0"/>
              </a:rPr>
              <a:t>(Relation)</a:t>
            </a:r>
          </a:p>
        </p:txBody>
      </p:sp>
      <p:sp>
        <p:nvSpPr>
          <p:cNvPr id="24" name="Abgerundete rechteckige Legende 23"/>
          <p:cNvSpPr/>
          <p:nvPr/>
        </p:nvSpPr>
        <p:spPr>
          <a:xfrm>
            <a:off x="6321152" y="2754844"/>
            <a:ext cx="1865404" cy="534048"/>
          </a:xfrm>
          <a:prstGeom prst="wedgeRoundRectCallout">
            <a:avLst>
              <a:gd name="adj1" fmla="val -109940"/>
              <a:gd name="adj2" fmla="val 99499"/>
              <a:gd name="adj3" fmla="val 16667"/>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e-DE" sz="1100" b="1" smtClean="0">
                <a:solidFill>
                  <a:schemeClr val="tx1"/>
                </a:solidFill>
                <a:latin typeface="Arial" panose="020B0604020202020204" pitchFamily="34" charset="0"/>
                <a:cs typeface="Arial" panose="020B0604020202020204" pitchFamily="34" charset="0"/>
              </a:rPr>
              <a:t>(4) … Kundenaufträge.</a:t>
            </a:r>
            <a:br>
              <a:rPr lang="de-DE" sz="1100" b="1" smtClean="0">
                <a:solidFill>
                  <a:schemeClr val="tx1"/>
                </a:solidFill>
                <a:latin typeface="Arial" panose="020B0604020202020204" pitchFamily="34" charset="0"/>
                <a:cs typeface="Arial" panose="020B0604020202020204" pitchFamily="34" charset="0"/>
              </a:rPr>
            </a:br>
            <a:r>
              <a:rPr lang="de-DE" sz="1000" i="1" smtClean="0">
                <a:solidFill>
                  <a:schemeClr val="tx1"/>
                </a:solidFill>
                <a:latin typeface="Arial" panose="020B0604020202020204" pitchFamily="34" charset="0"/>
                <a:cs typeface="Arial" panose="020B0604020202020204" pitchFamily="34" charset="0"/>
              </a:rPr>
              <a:t>(Entität)</a:t>
            </a:r>
            <a:endParaRPr lang="de-DE" sz="1100" i="1" smtClean="0">
              <a:solidFill>
                <a:schemeClr val="tx1"/>
              </a:solidFill>
              <a:latin typeface="Arial" panose="020B0604020202020204" pitchFamily="34" charset="0"/>
              <a:cs typeface="Arial" panose="020B0604020202020204" pitchFamily="34" charset="0"/>
            </a:endParaRPr>
          </a:p>
        </p:txBody>
      </p:sp>
      <p:sp>
        <p:nvSpPr>
          <p:cNvPr id="25" name="Abgerundete rechteckige Legende 24"/>
          <p:cNvSpPr/>
          <p:nvPr/>
        </p:nvSpPr>
        <p:spPr>
          <a:xfrm>
            <a:off x="1576371" y="1502376"/>
            <a:ext cx="1865404" cy="534048"/>
          </a:xfrm>
          <a:prstGeom prst="wedgeRoundRectCallout">
            <a:avLst>
              <a:gd name="adj1" fmla="val 97030"/>
              <a:gd name="adj2" fmla="val 320877"/>
              <a:gd name="adj3" fmla="val 16667"/>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e-DE" sz="1100" b="1" smtClean="0">
                <a:solidFill>
                  <a:schemeClr val="tx1"/>
                </a:solidFill>
                <a:latin typeface="Arial" panose="020B0604020202020204" pitchFamily="34" charset="0"/>
                <a:cs typeface="Arial" panose="020B0604020202020204" pitchFamily="34" charset="0"/>
              </a:rPr>
              <a:t>(1) EIN Kundenauftrag …</a:t>
            </a:r>
            <a:br>
              <a:rPr lang="de-DE" sz="1100" b="1" smtClean="0">
                <a:solidFill>
                  <a:schemeClr val="tx1"/>
                </a:solidFill>
                <a:latin typeface="Arial" panose="020B0604020202020204" pitchFamily="34" charset="0"/>
                <a:cs typeface="Arial" panose="020B0604020202020204" pitchFamily="34" charset="0"/>
              </a:rPr>
            </a:br>
            <a:r>
              <a:rPr lang="de-DE" sz="1000" i="1" smtClean="0">
                <a:solidFill>
                  <a:schemeClr val="tx1"/>
                </a:solidFill>
                <a:latin typeface="Arial" panose="020B0604020202020204" pitchFamily="34" charset="0"/>
                <a:cs typeface="Arial" panose="020B0604020202020204" pitchFamily="34" charset="0"/>
              </a:rPr>
              <a:t>(Entität)</a:t>
            </a:r>
          </a:p>
        </p:txBody>
      </p:sp>
      <p:sp>
        <p:nvSpPr>
          <p:cNvPr id="26" name="Abgerundete rechteckige Legende 25"/>
          <p:cNvSpPr/>
          <p:nvPr/>
        </p:nvSpPr>
        <p:spPr>
          <a:xfrm>
            <a:off x="643669" y="3346230"/>
            <a:ext cx="1865404" cy="534048"/>
          </a:xfrm>
          <a:prstGeom prst="wedgeRoundRectCallout">
            <a:avLst>
              <a:gd name="adj1" fmla="val 146543"/>
              <a:gd name="adj2" fmla="val 123713"/>
              <a:gd name="adj3" fmla="val 16667"/>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e-DE" sz="1100" b="1" smtClean="0">
                <a:solidFill>
                  <a:schemeClr val="tx1"/>
                </a:solidFill>
                <a:latin typeface="Arial" panose="020B0604020202020204" pitchFamily="34" charset="0"/>
                <a:cs typeface="Arial" panose="020B0604020202020204" pitchFamily="34" charset="0"/>
              </a:rPr>
              <a:t>(3) … EINEM …</a:t>
            </a:r>
            <a:br>
              <a:rPr lang="de-DE" sz="1100" b="1" smtClean="0">
                <a:solidFill>
                  <a:schemeClr val="tx1"/>
                </a:solidFill>
                <a:latin typeface="Arial" panose="020B0604020202020204" pitchFamily="34" charset="0"/>
                <a:cs typeface="Arial" panose="020B0604020202020204" pitchFamily="34" charset="0"/>
              </a:rPr>
            </a:br>
            <a:r>
              <a:rPr lang="de-DE" sz="1000" i="1" smtClean="0">
                <a:solidFill>
                  <a:schemeClr val="tx1"/>
                </a:solidFill>
                <a:latin typeface="Arial" panose="020B0604020202020204" pitchFamily="34" charset="0"/>
                <a:cs typeface="Arial" panose="020B0604020202020204" pitchFamily="34" charset="0"/>
              </a:rPr>
              <a:t>(Kardinalität)</a:t>
            </a:r>
          </a:p>
        </p:txBody>
      </p:sp>
      <p:sp>
        <p:nvSpPr>
          <p:cNvPr id="27" name="Abgerundete rechteckige Legende 26"/>
          <p:cNvSpPr/>
          <p:nvPr/>
        </p:nvSpPr>
        <p:spPr>
          <a:xfrm>
            <a:off x="1064568" y="2487820"/>
            <a:ext cx="1865404" cy="534048"/>
          </a:xfrm>
          <a:prstGeom prst="wedgeRoundRectCallout">
            <a:avLst>
              <a:gd name="adj1" fmla="val 133175"/>
              <a:gd name="adj2" fmla="val 244777"/>
              <a:gd name="adj3" fmla="val 16667"/>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e-DE" sz="1100" b="1" smtClean="0">
                <a:solidFill>
                  <a:schemeClr val="tx1"/>
                </a:solidFill>
                <a:latin typeface="Arial" panose="020B0604020202020204" pitchFamily="34" charset="0"/>
                <a:cs typeface="Arial" panose="020B0604020202020204" pitchFamily="34" charset="0"/>
              </a:rPr>
              <a:t>(2) … wird erteilt von …</a:t>
            </a:r>
            <a:br>
              <a:rPr lang="de-DE" sz="1100" b="1" smtClean="0">
                <a:solidFill>
                  <a:schemeClr val="tx1"/>
                </a:solidFill>
                <a:latin typeface="Arial" panose="020B0604020202020204" pitchFamily="34" charset="0"/>
                <a:cs typeface="Arial" panose="020B0604020202020204" pitchFamily="34" charset="0"/>
              </a:rPr>
            </a:br>
            <a:r>
              <a:rPr lang="de-DE" sz="1000" i="1" smtClean="0">
                <a:solidFill>
                  <a:schemeClr val="tx1"/>
                </a:solidFill>
                <a:latin typeface="Arial" panose="020B0604020202020204" pitchFamily="34" charset="0"/>
                <a:cs typeface="Arial" panose="020B0604020202020204" pitchFamily="34" charset="0"/>
              </a:rPr>
              <a:t>(Relation)</a:t>
            </a:r>
          </a:p>
        </p:txBody>
      </p:sp>
      <p:sp>
        <p:nvSpPr>
          <p:cNvPr id="28" name="Abgerundete rechteckige Legende 27"/>
          <p:cNvSpPr/>
          <p:nvPr/>
        </p:nvSpPr>
        <p:spPr>
          <a:xfrm>
            <a:off x="906195" y="4265239"/>
            <a:ext cx="1865404" cy="534048"/>
          </a:xfrm>
          <a:prstGeom prst="wedgeRoundRectCallout">
            <a:avLst>
              <a:gd name="adj1" fmla="val 113368"/>
              <a:gd name="adj2" fmla="val 4377"/>
              <a:gd name="adj3" fmla="val 16667"/>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e-DE" sz="1100" b="1" smtClean="0">
                <a:solidFill>
                  <a:schemeClr val="tx1"/>
                </a:solidFill>
                <a:latin typeface="Arial" panose="020B0604020202020204" pitchFamily="34" charset="0"/>
                <a:cs typeface="Arial" panose="020B0604020202020204" pitchFamily="34" charset="0"/>
              </a:rPr>
              <a:t>(4) … Kunden.</a:t>
            </a:r>
            <a:br>
              <a:rPr lang="de-DE" sz="1100" b="1" smtClean="0">
                <a:solidFill>
                  <a:schemeClr val="tx1"/>
                </a:solidFill>
                <a:latin typeface="Arial" panose="020B0604020202020204" pitchFamily="34" charset="0"/>
                <a:cs typeface="Arial" panose="020B0604020202020204" pitchFamily="34" charset="0"/>
              </a:rPr>
            </a:br>
            <a:r>
              <a:rPr lang="de-DE" sz="1000" i="1" smtClean="0">
                <a:solidFill>
                  <a:schemeClr val="tx1"/>
                </a:solidFill>
                <a:latin typeface="Arial" panose="020B0604020202020204" pitchFamily="34" charset="0"/>
                <a:cs typeface="Arial" panose="020B0604020202020204" pitchFamily="34" charset="0"/>
              </a:rPr>
              <a:t>(Entität)</a:t>
            </a:r>
            <a:endParaRPr lang="de-DE" sz="1100" i="1" smtClean="0">
              <a:solidFill>
                <a:schemeClr val="tx1"/>
              </a:solidFill>
              <a:latin typeface="Arial" panose="020B0604020202020204" pitchFamily="34" charset="0"/>
              <a:cs typeface="Arial" panose="020B0604020202020204" pitchFamily="34" charset="0"/>
            </a:endParaRPr>
          </a:p>
        </p:txBody>
      </p:sp>
      <p:cxnSp>
        <p:nvCxnSpPr>
          <p:cNvPr id="5" name="Gerade Verbindung mit Pfeil 4"/>
          <p:cNvCxnSpPr/>
          <p:nvPr/>
        </p:nvCxnSpPr>
        <p:spPr>
          <a:xfrm flipV="1">
            <a:off x="5171765" y="3637905"/>
            <a:ext cx="791223" cy="1231255"/>
          </a:xfrm>
          <a:prstGeom prst="straightConnector1">
            <a:avLst/>
          </a:prstGeom>
          <a:ln w="38100">
            <a:solidFill>
              <a:srgbClr val="FF0000"/>
            </a:solidFill>
            <a:tailEnd type="arrow" w="lg" len="lg"/>
          </a:ln>
        </p:spPr>
        <p:style>
          <a:lnRef idx="1">
            <a:schemeClr val="accent1"/>
          </a:lnRef>
          <a:fillRef idx="0">
            <a:schemeClr val="accent1"/>
          </a:fillRef>
          <a:effectRef idx="0">
            <a:schemeClr val="accent1"/>
          </a:effectRef>
          <a:fontRef idx="minor">
            <a:schemeClr val="tx1"/>
          </a:fontRef>
        </p:style>
      </p:cxnSp>
      <p:cxnSp>
        <p:nvCxnSpPr>
          <p:cNvPr id="33" name="Gerade Verbindung mit Pfeil 32"/>
          <p:cNvCxnSpPr/>
          <p:nvPr/>
        </p:nvCxnSpPr>
        <p:spPr>
          <a:xfrm flipH="1">
            <a:off x="3175177" y="2930239"/>
            <a:ext cx="793803" cy="1231255"/>
          </a:xfrm>
          <a:prstGeom prst="straightConnector1">
            <a:avLst/>
          </a:prstGeom>
          <a:ln w="38100">
            <a:solidFill>
              <a:srgbClr val="FF0000"/>
            </a:solidFill>
            <a:tailEnd type="arrow"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174182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Exkurs: m:n-Relationen „lesen“</a:t>
            </a:r>
            <a:endParaRPr lang="de-DE"/>
          </a:p>
        </p:txBody>
      </p:sp>
      <p:sp>
        <p:nvSpPr>
          <p:cNvPr id="22" name="Abgerundete rechteckige Legende 21"/>
          <p:cNvSpPr/>
          <p:nvPr/>
        </p:nvSpPr>
        <p:spPr>
          <a:xfrm>
            <a:off x="7545288" y="2545158"/>
            <a:ext cx="1913364" cy="534048"/>
          </a:xfrm>
          <a:prstGeom prst="wedgeRoundRectCallout">
            <a:avLst>
              <a:gd name="adj1" fmla="val -110328"/>
              <a:gd name="adj2" fmla="val -86964"/>
              <a:gd name="adj3" fmla="val 16667"/>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e-DE" sz="1100" b="1" smtClean="0">
                <a:solidFill>
                  <a:schemeClr val="tx1"/>
                </a:solidFill>
                <a:latin typeface="Arial" panose="020B0604020202020204" pitchFamily="34" charset="0"/>
                <a:cs typeface="Arial" panose="020B0604020202020204" pitchFamily="34" charset="0"/>
              </a:rPr>
              <a:t>(3) … MEHREREN …</a:t>
            </a:r>
            <a:br>
              <a:rPr lang="de-DE" sz="1100" b="1" smtClean="0">
                <a:solidFill>
                  <a:schemeClr val="tx1"/>
                </a:solidFill>
                <a:latin typeface="Arial" panose="020B0604020202020204" pitchFamily="34" charset="0"/>
                <a:cs typeface="Arial" panose="020B0604020202020204" pitchFamily="34" charset="0"/>
              </a:rPr>
            </a:br>
            <a:r>
              <a:rPr lang="de-DE" sz="1000" i="1" smtClean="0">
                <a:solidFill>
                  <a:schemeClr val="tx1"/>
                </a:solidFill>
                <a:latin typeface="Arial" panose="020B0604020202020204" pitchFamily="34" charset="0"/>
                <a:cs typeface="Arial" panose="020B0604020202020204" pitchFamily="34" charset="0"/>
              </a:rPr>
              <a:t>(Kardinalität)</a:t>
            </a:r>
          </a:p>
        </p:txBody>
      </p:sp>
      <p:sp>
        <p:nvSpPr>
          <p:cNvPr id="23" name="Abgerundete rechteckige Legende 22"/>
          <p:cNvSpPr/>
          <p:nvPr/>
        </p:nvSpPr>
        <p:spPr>
          <a:xfrm>
            <a:off x="6444205" y="3565752"/>
            <a:ext cx="1913364" cy="534048"/>
          </a:xfrm>
          <a:prstGeom prst="wedgeRoundRectCallout">
            <a:avLst>
              <a:gd name="adj1" fmla="val -98411"/>
              <a:gd name="adj2" fmla="val -184299"/>
              <a:gd name="adj3" fmla="val 16667"/>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e-DE" sz="1100" b="1" smtClean="0">
                <a:solidFill>
                  <a:schemeClr val="tx1"/>
                </a:solidFill>
                <a:latin typeface="Arial" panose="020B0604020202020204" pitchFamily="34" charset="0"/>
                <a:cs typeface="Arial" panose="020B0604020202020204" pitchFamily="34" charset="0"/>
              </a:rPr>
              <a:t>(2) … wird bearbeitet von …</a:t>
            </a:r>
            <a:br>
              <a:rPr lang="de-DE" sz="1100" b="1" smtClean="0">
                <a:solidFill>
                  <a:schemeClr val="tx1"/>
                </a:solidFill>
                <a:latin typeface="Arial" panose="020B0604020202020204" pitchFamily="34" charset="0"/>
                <a:cs typeface="Arial" panose="020B0604020202020204" pitchFamily="34" charset="0"/>
              </a:rPr>
            </a:br>
            <a:r>
              <a:rPr lang="de-DE" sz="1000" i="1" smtClean="0">
                <a:solidFill>
                  <a:schemeClr val="tx1"/>
                </a:solidFill>
                <a:latin typeface="Arial" panose="020B0604020202020204" pitchFamily="34" charset="0"/>
                <a:cs typeface="Arial" panose="020B0604020202020204" pitchFamily="34" charset="0"/>
              </a:rPr>
              <a:t>(Relation)</a:t>
            </a:r>
          </a:p>
        </p:txBody>
      </p:sp>
      <p:sp>
        <p:nvSpPr>
          <p:cNvPr id="27" name="Abgerundete rechteckige Legende 26"/>
          <p:cNvSpPr/>
          <p:nvPr/>
        </p:nvSpPr>
        <p:spPr>
          <a:xfrm>
            <a:off x="2580914" y="1419724"/>
            <a:ext cx="1865404" cy="534048"/>
          </a:xfrm>
          <a:prstGeom prst="wedgeRoundRectCallout">
            <a:avLst>
              <a:gd name="adj1" fmla="val 115505"/>
              <a:gd name="adj2" fmla="val 191022"/>
              <a:gd name="adj3" fmla="val 16667"/>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e-DE" sz="1100" b="1" smtClean="0">
                <a:solidFill>
                  <a:schemeClr val="tx1"/>
                </a:solidFill>
                <a:latin typeface="Arial" panose="020B0604020202020204" pitchFamily="34" charset="0"/>
                <a:cs typeface="Arial" panose="020B0604020202020204" pitchFamily="34" charset="0"/>
              </a:rPr>
              <a:t>(2) … bearbeitet …</a:t>
            </a:r>
            <a:br>
              <a:rPr lang="de-DE" sz="1100" b="1" smtClean="0">
                <a:solidFill>
                  <a:schemeClr val="tx1"/>
                </a:solidFill>
                <a:latin typeface="Arial" panose="020B0604020202020204" pitchFamily="34" charset="0"/>
                <a:cs typeface="Arial" panose="020B0604020202020204" pitchFamily="34" charset="0"/>
              </a:rPr>
            </a:br>
            <a:r>
              <a:rPr lang="de-DE" sz="1000" i="1" smtClean="0">
                <a:solidFill>
                  <a:schemeClr val="tx1"/>
                </a:solidFill>
                <a:latin typeface="Arial" panose="020B0604020202020204" pitchFamily="34" charset="0"/>
                <a:cs typeface="Arial" panose="020B0604020202020204" pitchFamily="34" charset="0"/>
              </a:rPr>
              <a:t>(Relation)</a:t>
            </a:r>
          </a:p>
        </p:txBody>
      </p:sp>
      <p:cxnSp>
        <p:nvCxnSpPr>
          <p:cNvPr id="5" name="Gerade Verbindung mit Pfeil 4"/>
          <p:cNvCxnSpPr/>
          <p:nvPr/>
        </p:nvCxnSpPr>
        <p:spPr>
          <a:xfrm flipV="1">
            <a:off x="5654527" y="2650732"/>
            <a:ext cx="1266327" cy="778038"/>
          </a:xfrm>
          <a:prstGeom prst="straightConnector1">
            <a:avLst/>
          </a:prstGeom>
          <a:ln w="38100">
            <a:solidFill>
              <a:srgbClr val="FF0000"/>
            </a:solidFill>
            <a:tailEnd type="arrow" w="lg" len="lg"/>
          </a:ln>
        </p:spPr>
        <p:style>
          <a:lnRef idx="1">
            <a:schemeClr val="accent1"/>
          </a:lnRef>
          <a:fillRef idx="0">
            <a:schemeClr val="accent1"/>
          </a:fillRef>
          <a:effectRef idx="0">
            <a:schemeClr val="accent1"/>
          </a:effectRef>
          <a:fontRef idx="minor">
            <a:schemeClr val="tx1"/>
          </a:fontRef>
        </p:style>
      </p:cxnSp>
      <p:cxnSp>
        <p:nvCxnSpPr>
          <p:cNvPr id="33" name="Gerade Verbindung mit Pfeil 32"/>
          <p:cNvCxnSpPr/>
          <p:nvPr/>
        </p:nvCxnSpPr>
        <p:spPr>
          <a:xfrm flipH="1">
            <a:off x="4249419" y="2092993"/>
            <a:ext cx="1304931" cy="770728"/>
          </a:xfrm>
          <a:prstGeom prst="straightConnector1">
            <a:avLst/>
          </a:prstGeom>
          <a:ln w="38100">
            <a:solidFill>
              <a:srgbClr val="FF0000"/>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6" name="Gerade Verbindung mit Pfeil 15"/>
          <p:cNvCxnSpPr>
            <a:stCxn id="97" idx="3"/>
            <a:endCxn id="17" idx="15"/>
          </p:cNvCxnSpPr>
          <p:nvPr/>
        </p:nvCxnSpPr>
        <p:spPr>
          <a:xfrm flipV="1">
            <a:off x="4718209" y="2329345"/>
            <a:ext cx="1672283" cy="956229"/>
          </a:xfrm>
          <a:prstGeom prst="straightConnector1">
            <a:avLst/>
          </a:prstGeom>
          <a:ln w="12700">
            <a:solidFill>
              <a:sysClr val="windowText" lastClr="000000"/>
            </a:solidFill>
            <a:headEnd type="diamond" w="lg" len="lg"/>
            <a:tailEnd type="diamond" w="lg" len="lg"/>
          </a:ln>
        </p:spPr>
        <p:style>
          <a:lnRef idx="1">
            <a:schemeClr val="accent1"/>
          </a:lnRef>
          <a:fillRef idx="0">
            <a:schemeClr val="accent1"/>
          </a:fillRef>
          <a:effectRef idx="0">
            <a:schemeClr val="accent1"/>
          </a:effectRef>
          <a:fontRef idx="minor">
            <a:schemeClr val="tx1"/>
          </a:fontRef>
        </p:style>
      </p:cxnSp>
      <p:sp>
        <p:nvSpPr>
          <p:cNvPr id="17" name="Rechteck 197"/>
          <p:cNvSpPr/>
          <p:nvPr/>
        </p:nvSpPr>
        <p:spPr>
          <a:xfrm>
            <a:off x="6189248" y="1869228"/>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Mitarbeiter</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(mit_id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97" name="Rechteck 197"/>
          <p:cNvSpPr/>
          <p:nvPr/>
        </p:nvSpPr>
        <p:spPr>
          <a:xfrm>
            <a:off x="4108759" y="3285258"/>
            <a:ext cx="1211639" cy="460843"/>
          </a:xfrm>
          <a:custGeom>
            <a:avLst/>
            <a:gdLst>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5886"/>
              <a:gd name="connsiteX1" fmla="*/ 1211639 w 1211639"/>
              <a:gd name="connsiteY1" fmla="*/ 0 h 465886"/>
              <a:gd name="connsiteX2" fmla="*/ 1211639 w 1211639"/>
              <a:gd name="connsiteY2" fmla="*/ 460843 h 465886"/>
              <a:gd name="connsiteX3" fmla="*/ 300442 w 1211639"/>
              <a:gd name="connsiteY3" fmla="*/ 465886 h 465886"/>
              <a:gd name="connsiteX4" fmla="*/ 0 w 1211639"/>
              <a:gd name="connsiteY4" fmla="*/ 460843 h 465886"/>
              <a:gd name="connsiteX5" fmla="*/ 0 w 1211639"/>
              <a:gd name="connsiteY5" fmla="*/ 0 h 465886"/>
              <a:gd name="connsiteX0" fmla="*/ 0 w 1211639"/>
              <a:gd name="connsiteY0" fmla="*/ 0 h 465886"/>
              <a:gd name="connsiteX1" fmla="*/ 1211639 w 1211639"/>
              <a:gd name="connsiteY1" fmla="*/ 0 h 465886"/>
              <a:gd name="connsiteX2" fmla="*/ 1211639 w 1211639"/>
              <a:gd name="connsiteY2" fmla="*/ 460843 h 465886"/>
              <a:gd name="connsiteX3" fmla="*/ 892724 w 1211639"/>
              <a:gd name="connsiteY3" fmla="*/ 455495 h 465886"/>
              <a:gd name="connsiteX4" fmla="*/ 300442 w 1211639"/>
              <a:gd name="connsiteY4" fmla="*/ 465886 h 465886"/>
              <a:gd name="connsiteX5" fmla="*/ 0 w 1211639"/>
              <a:gd name="connsiteY5" fmla="*/ 460843 h 465886"/>
              <a:gd name="connsiteX6" fmla="*/ 0 w 1211639"/>
              <a:gd name="connsiteY6" fmla="*/ 0 h 465886"/>
              <a:gd name="connsiteX0" fmla="*/ 0 w 1211639"/>
              <a:gd name="connsiteY0" fmla="*/ 1705 h 467591"/>
              <a:gd name="connsiteX1" fmla="*/ 944678 w 1211639"/>
              <a:gd name="connsiteY1" fmla="*/ 0 h 467591"/>
              <a:gd name="connsiteX2" fmla="*/ 1211639 w 1211639"/>
              <a:gd name="connsiteY2" fmla="*/ 1705 h 467591"/>
              <a:gd name="connsiteX3" fmla="*/ 1211639 w 1211639"/>
              <a:gd name="connsiteY3" fmla="*/ 462548 h 467591"/>
              <a:gd name="connsiteX4" fmla="*/ 892724 w 1211639"/>
              <a:gd name="connsiteY4" fmla="*/ 457200 h 467591"/>
              <a:gd name="connsiteX5" fmla="*/ 300442 w 1211639"/>
              <a:gd name="connsiteY5" fmla="*/ 467591 h 467591"/>
              <a:gd name="connsiteX6" fmla="*/ 0 w 1211639"/>
              <a:gd name="connsiteY6" fmla="*/ 462548 h 467591"/>
              <a:gd name="connsiteX7" fmla="*/ 0 w 1211639"/>
              <a:gd name="connsiteY7" fmla="*/ 1705 h 467591"/>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357547"/>
              <a:gd name="connsiteY0" fmla="*/ 1705 h 498627"/>
              <a:gd name="connsiteX1" fmla="*/ 944678 w 1357547"/>
              <a:gd name="connsiteY1" fmla="*/ 0 h 498627"/>
              <a:gd name="connsiteX2" fmla="*/ 1211639 w 1357547"/>
              <a:gd name="connsiteY2" fmla="*/ 1705 h 498627"/>
              <a:gd name="connsiteX3" fmla="*/ 1211639 w 1357547"/>
              <a:gd name="connsiteY3" fmla="*/ 462548 h 498627"/>
              <a:gd name="connsiteX4" fmla="*/ 892724 w 1357547"/>
              <a:gd name="connsiteY4" fmla="*/ 457200 h 498627"/>
              <a:gd name="connsiteX5" fmla="*/ 300442 w 1357547"/>
              <a:gd name="connsiteY5" fmla="*/ 467591 h 498627"/>
              <a:gd name="connsiteX6" fmla="*/ 0 w 1357547"/>
              <a:gd name="connsiteY6" fmla="*/ 462548 h 498627"/>
              <a:gd name="connsiteX7" fmla="*/ 0 w 1357547"/>
              <a:gd name="connsiteY7" fmla="*/ 1705 h 498627"/>
              <a:gd name="connsiteX0" fmla="*/ 0 w 1211639"/>
              <a:gd name="connsiteY0" fmla="*/ 1705 h 499513"/>
              <a:gd name="connsiteX1" fmla="*/ 944678 w 1211639"/>
              <a:gd name="connsiteY1" fmla="*/ 0 h 499513"/>
              <a:gd name="connsiteX2" fmla="*/ 1211639 w 1211639"/>
              <a:gd name="connsiteY2" fmla="*/ 1705 h 499513"/>
              <a:gd name="connsiteX3" fmla="*/ 1211639 w 1211639"/>
              <a:gd name="connsiteY3" fmla="*/ 462548 h 499513"/>
              <a:gd name="connsiteX4" fmla="*/ 892724 w 1211639"/>
              <a:gd name="connsiteY4" fmla="*/ 457200 h 499513"/>
              <a:gd name="connsiteX5" fmla="*/ 300442 w 1211639"/>
              <a:gd name="connsiteY5" fmla="*/ 467591 h 499513"/>
              <a:gd name="connsiteX6" fmla="*/ 0 w 1211639"/>
              <a:gd name="connsiteY6" fmla="*/ 462548 h 499513"/>
              <a:gd name="connsiteX7" fmla="*/ 0 w 1211639"/>
              <a:gd name="connsiteY7" fmla="*/ 1705 h 499513"/>
              <a:gd name="connsiteX0" fmla="*/ 0 w 1211639"/>
              <a:gd name="connsiteY0" fmla="*/ 1705 h 498627"/>
              <a:gd name="connsiteX1" fmla="*/ 944678 w 1211639"/>
              <a:gd name="connsiteY1" fmla="*/ 0 h 498627"/>
              <a:gd name="connsiteX2" fmla="*/ 1211639 w 1211639"/>
              <a:gd name="connsiteY2" fmla="*/ 1705 h 498627"/>
              <a:gd name="connsiteX3" fmla="*/ 1211639 w 1211639"/>
              <a:gd name="connsiteY3" fmla="*/ 462548 h 498627"/>
              <a:gd name="connsiteX4" fmla="*/ 892724 w 1211639"/>
              <a:gd name="connsiteY4" fmla="*/ 457200 h 498627"/>
              <a:gd name="connsiteX5" fmla="*/ 300442 w 1211639"/>
              <a:gd name="connsiteY5" fmla="*/ 467591 h 498627"/>
              <a:gd name="connsiteX6" fmla="*/ 0 w 1211639"/>
              <a:gd name="connsiteY6" fmla="*/ 462548 h 498627"/>
              <a:gd name="connsiteX7" fmla="*/ 0 w 1211639"/>
              <a:gd name="connsiteY7" fmla="*/ 1705 h 498627"/>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749"/>
              <a:gd name="connsiteX1" fmla="*/ 944678 w 1211639"/>
              <a:gd name="connsiteY1" fmla="*/ 0 h 602749"/>
              <a:gd name="connsiteX2" fmla="*/ 1211639 w 1211639"/>
              <a:gd name="connsiteY2" fmla="*/ 1705 h 602749"/>
              <a:gd name="connsiteX3" fmla="*/ 1211639 w 1211639"/>
              <a:gd name="connsiteY3" fmla="*/ 462548 h 602749"/>
              <a:gd name="connsiteX4" fmla="*/ 1017415 w 1211639"/>
              <a:gd name="connsiteY4" fmla="*/ 602672 h 602749"/>
              <a:gd name="connsiteX5" fmla="*/ 300442 w 1211639"/>
              <a:gd name="connsiteY5" fmla="*/ 467591 h 602749"/>
              <a:gd name="connsiteX6" fmla="*/ 0 w 1211639"/>
              <a:gd name="connsiteY6" fmla="*/ 462548 h 602749"/>
              <a:gd name="connsiteX7" fmla="*/ 0 w 1211639"/>
              <a:gd name="connsiteY7" fmla="*/ 1705 h 602749"/>
              <a:gd name="connsiteX0" fmla="*/ 0 w 1211639"/>
              <a:gd name="connsiteY0" fmla="*/ 1705 h 602672"/>
              <a:gd name="connsiteX1" fmla="*/ 944678 w 1211639"/>
              <a:gd name="connsiteY1" fmla="*/ 0 h 602672"/>
              <a:gd name="connsiteX2" fmla="*/ 1211639 w 1211639"/>
              <a:gd name="connsiteY2" fmla="*/ 1705 h 602672"/>
              <a:gd name="connsiteX3" fmla="*/ 1211639 w 1211639"/>
              <a:gd name="connsiteY3" fmla="*/ 462548 h 602672"/>
              <a:gd name="connsiteX4" fmla="*/ 1017415 w 1211639"/>
              <a:gd name="connsiteY4" fmla="*/ 602672 h 602672"/>
              <a:gd name="connsiteX5" fmla="*/ 300442 w 1211639"/>
              <a:gd name="connsiteY5" fmla="*/ 467591 h 602672"/>
              <a:gd name="connsiteX6" fmla="*/ 0 w 1211639"/>
              <a:gd name="connsiteY6" fmla="*/ 462548 h 602672"/>
              <a:gd name="connsiteX7" fmla="*/ 0 w 1211639"/>
              <a:gd name="connsiteY7" fmla="*/ 1705 h 602672"/>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519545"/>
              <a:gd name="connsiteX1" fmla="*/ 944678 w 1211639"/>
              <a:gd name="connsiteY1" fmla="*/ 0 h 519545"/>
              <a:gd name="connsiteX2" fmla="*/ 1211639 w 1211639"/>
              <a:gd name="connsiteY2" fmla="*/ 1705 h 519545"/>
              <a:gd name="connsiteX3" fmla="*/ 1211639 w 1211639"/>
              <a:gd name="connsiteY3" fmla="*/ 462548 h 519545"/>
              <a:gd name="connsiteX4" fmla="*/ 965460 w 1211639"/>
              <a:gd name="connsiteY4" fmla="*/ 519545 h 519545"/>
              <a:gd name="connsiteX5" fmla="*/ 300442 w 1211639"/>
              <a:gd name="connsiteY5" fmla="*/ 467591 h 519545"/>
              <a:gd name="connsiteX6" fmla="*/ 0 w 1211639"/>
              <a:gd name="connsiteY6" fmla="*/ 462548 h 519545"/>
              <a:gd name="connsiteX7" fmla="*/ 0 w 1211639"/>
              <a:gd name="connsiteY7" fmla="*/ 1705 h 519545"/>
              <a:gd name="connsiteX0" fmla="*/ 0 w 1211639"/>
              <a:gd name="connsiteY0" fmla="*/ 1705 h 497812"/>
              <a:gd name="connsiteX1" fmla="*/ 944678 w 1211639"/>
              <a:gd name="connsiteY1" fmla="*/ 0 h 497812"/>
              <a:gd name="connsiteX2" fmla="*/ 1211639 w 1211639"/>
              <a:gd name="connsiteY2" fmla="*/ 1705 h 497812"/>
              <a:gd name="connsiteX3" fmla="*/ 1211639 w 1211639"/>
              <a:gd name="connsiteY3" fmla="*/ 462548 h 497812"/>
              <a:gd name="connsiteX4" fmla="*/ 965460 w 1211639"/>
              <a:gd name="connsiteY4" fmla="*/ 477981 h 497812"/>
              <a:gd name="connsiteX5" fmla="*/ 300442 w 1211639"/>
              <a:gd name="connsiteY5" fmla="*/ 467591 h 497812"/>
              <a:gd name="connsiteX6" fmla="*/ 0 w 1211639"/>
              <a:gd name="connsiteY6" fmla="*/ 462548 h 497812"/>
              <a:gd name="connsiteX7" fmla="*/ 0 w 1211639"/>
              <a:gd name="connsiteY7" fmla="*/ 1705 h 497812"/>
              <a:gd name="connsiteX0" fmla="*/ 0 w 1211639"/>
              <a:gd name="connsiteY0" fmla="*/ 1705 h 498416"/>
              <a:gd name="connsiteX1" fmla="*/ 944678 w 1211639"/>
              <a:gd name="connsiteY1" fmla="*/ 0 h 498416"/>
              <a:gd name="connsiteX2" fmla="*/ 1211639 w 1211639"/>
              <a:gd name="connsiteY2" fmla="*/ 1705 h 498416"/>
              <a:gd name="connsiteX3" fmla="*/ 1211639 w 1211639"/>
              <a:gd name="connsiteY3" fmla="*/ 462548 h 498416"/>
              <a:gd name="connsiteX4" fmla="*/ 300442 w 1211639"/>
              <a:gd name="connsiteY4" fmla="*/ 467591 h 498416"/>
              <a:gd name="connsiteX5" fmla="*/ 0 w 1211639"/>
              <a:gd name="connsiteY5" fmla="*/ 462548 h 498416"/>
              <a:gd name="connsiteX6" fmla="*/ 0 w 1211639"/>
              <a:gd name="connsiteY6" fmla="*/ 1705 h 498416"/>
              <a:gd name="connsiteX0" fmla="*/ 0 w 1211639"/>
              <a:gd name="connsiteY0" fmla="*/ 1705 h 520153"/>
              <a:gd name="connsiteX1" fmla="*/ 944678 w 1211639"/>
              <a:gd name="connsiteY1" fmla="*/ 0 h 520153"/>
              <a:gd name="connsiteX2" fmla="*/ 1211639 w 1211639"/>
              <a:gd name="connsiteY2" fmla="*/ 1705 h 520153"/>
              <a:gd name="connsiteX3" fmla="*/ 1211639 w 1211639"/>
              <a:gd name="connsiteY3" fmla="*/ 462548 h 520153"/>
              <a:gd name="connsiteX4" fmla="*/ 0 w 1211639"/>
              <a:gd name="connsiteY4" fmla="*/ 462548 h 520153"/>
              <a:gd name="connsiteX5" fmla="*/ 0 w 1211639"/>
              <a:gd name="connsiteY5" fmla="*/ 1705 h 520153"/>
              <a:gd name="connsiteX0" fmla="*/ 0 w 1211639"/>
              <a:gd name="connsiteY0" fmla="*/ 1705 h 496684"/>
              <a:gd name="connsiteX1" fmla="*/ 944678 w 1211639"/>
              <a:gd name="connsiteY1" fmla="*/ 0 h 496684"/>
              <a:gd name="connsiteX2" fmla="*/ 1211639 w 1211639"/>
              <a:gd name="connsiteY2" fmla="*/ 1705 h 496684"/>
              <a:gd name="connsiteX3" fmla="*/ 1211639 w 1211639"/>
              <a:gd name="connsiteY3" fmla="*/ 462548 h 496684"/>
              <a:gd name="connsiteX4" fmla="*/ 0 w 1211639"/>
              <a:gd name="connsiteY4" fmla="*/ 462548 h 496684"/>
              <a:gd name="connsiteX5" fmla="*/ 0 w 1211639"/>
              <a:gd name="connsiteY5" fmla="*/ 1705 h 496684"/>
              <a:gd name="connsiteX0" fmla="*/ 0 w 1211639"/>
              <a:gd name="connsiteY0" fmla="*/ 1705 h 462548"/>
              <a:gd name="connsiteX1" fmla="*/ 944678 w 1211639"/>
              <a:gd name="connsiteY1" fmla="*/ 0 h 462548"/>
              <a:gd name="connsiteX2" fmla="*/ 1211639 w 1211639"/>
              <a:gd name="connsiteY2" fmla="*/ 1705 h 462548"/>
              <a:gd name="connsiteX3" fmla="*/ 1211639 w 1211639"/>
              <a:gd name="connsiteY3" fmla="*/ 462548 h 462548"/>
              <a:gd name="connsiteX4" fmla="*/ 0 w 1211639"/>
              <a:gd name="connsiteY4" fmla="*/ 462548 h 462548"/>
              <a:gd name="connsiteX5" fmla="*/ 0 w 1211639"/>
              <a:gd name="connsiteY5" fmla="*/ 1705 h 462548"/>
              <a:gd name="connsiteX0" fmla="*/ 0 w 1211639"/>
              <a:gd name="connsiteY0" fmla="*/ 0 h 460843"/>
              <a:gd name="connsiteX1" fmla="*/ 1211639 w 1211639"/>
              <a:gd name="connsiteY1" fmla="*/ 0 h 460843"/>
              <a:gd name="connsiteX2" fmla="*/ 1211639 w 1211639"/>
              <a:gd name="connsiteY2" fmla="*/ 460843 h 460843"/>
              <a:gd name="connsiteX3" fmla="*/ 0 w 1211639"/>
              <a:gd name="connsiteY3" fmla="*/ 460843 h 460843"/>
              <a:gd name="connsiteX4" fmla="*/ 0 w 1211639"/>
              <a:gd name="connsiteY4"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922233 w 1211639"/>
              <a:gd name="connsiteY1" fmla="*/ 317 h 460843"/>
              <a:gd name="connsiteX2" fmla="*/ 1211639 w 1211639"/>
              <a:gd name="connsiteY2" fmla="*/ 0 h 460843"/>
              <a:gd name="connsiteX3" fmla="*/ 1211639 w 1211639"/>
              <a:gd name="connsiteY3" fmla="*/ 460843 h 460843"/>
              <a:gd name="connsiteX4" fmla="*/ 0 w 1211639"/>
              <a:gd name="connsiteY4" fmla="*/ 460843 h 460843"/>
              <a:gd name="connsiteX5" fmla="*/ 0 w 1211639"/>
              <a:gd name="connsiteY5"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922233 w 1211639"/>
              <a:gd name="connsiteY2" fmla="*/ 317 h 460843"/>
              <a:gd name="connsiteX3" fmla="*/ 1211639 w 1211639"/>
              <a:gd name="connsiteY3" fmla="*/ 0 h 460843"/>
              <a:gd name="connsiteX4" fmla="*/ 1211639 w 1211639"/>
              <a:gd name="connsiteY4" fmla="*/ 460843 h 460843"/>
              <a:gd name="connsiteX5" fmla="*/ 0 w 1211639"/>
              <a:gd name="connsiteY5" fmla="*/ 460843 h 460843"/>
              <a:gd name="connsiteX6" fmla="*/ 0 w 1211639"/>
              <a:gd name="connsiteY6"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922233 w 1211639"/>
              <a:gd name="connsiteY3" fmla="*/ 317 h 460843"/>
              <a:gd name="connsiteX4" fmla="*/ 1211639 w 1211639"/>
              <a:gd name="connsiteY4" fmla="*/ 0 h 460843"/>
              <a:gd name="connsiteX5" fmla="*/ 1211639 w 1211639"/>
              <a:gd name="connsiteY5" fmla="*/ 460843 h 460843"/>
              <a:gd name="connsiteX6" fmla="*/ 0 w 1211639"/>
              <a:gd name="connsiteY6" fmla="*/ 460843 h 460843"/>
              <a:gd name="connsiteX7" fmla="*/ 0 w 1211639"/>
              <a:gd name="connsiteY7"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738083 w 1211639"/>
              <a:gd name="connsiteY3" fmla="*/ 317 h 460843"/>
              <a:gd name="connsiteX4" fmla="*/ 922233 w 1211639"/>
              <a:gd name="connsiteY4" fmla="*/ 317 h 460843"/>
              <a:gd name="connsiteX5" fmla="*/ 1211639 w 1211639"/>
              <a:gd name="connsiteY5" fmla="*/ 0 h 460843"/>
              <a:gd name="connsiteX6" fmla="*/ 1211639 w 1211639"/>
              <a:gd name="connsiteY6" fmla="*/ 460843 h 460843"/>
              <a:gd name="connsiteX7" fmla="*/ 0 w 1211639"/>
              <a:gd name="connsiteY7" fmla="*/ 460843 h 460843"/>
              <a:gd name="connsiteX8" fmla="*/ 0 w 1211639"/>
              <a:gd name="connsiteY8"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236433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92223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3808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55393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382483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782533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0 w 1211639"/>
              <a:gd name="connsiteY8" fmla="*/ 460843 h 460843"/>
              <a:gd name="connsiteX9" fmla="*/ 0 w 1211639"/>
              <a:gd name="connsiteY9"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57517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598383 w 1211639"/>
              <a:gd name="connsiteY8" fmla="*/ 460643 h 460843"/>
              <a:gd name="connsiteX9" fmla="*/ 0 w 1211639"/>
              <a:gd name="connsiteY9" fmla="*/ 460843 h 460843"/>
              <a:gd name="connsiteX10" fmla="*/ 0 w 1211639"/>
              <a:gd name="connsiteY10"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798966 w 1211639"/>
              <a:gd name="connsiteY8" fmla="*/ 459573 h 460843"/>
              <a:gd name="connsiteX9" fmla="*/ 598383 w 1211639"/>
              <a:gd name="connsiteY9" fmla="*/ 460643 h 460843"/>
              <a:gd name="connsiteX10" fmla="*/ 0 w 1211639"/>
              <a:gd name="connsiteY10" fmla="*/ 460843 h 460843"/>
              <a:gd name="connsiteX11" fmla="*/ 0 w 1211639"/>
              <a:gd name="connsiteY11"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13002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20137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20137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1111 w 1211639"/>
              <a:gd name="connsiteY8" fmla="*/ 461954 h 461954"/>
              <a:gd name="connsiteX9" fmla="*/ 798966 w 1211639"/>
              <a:gd name="connsiteY9" fmla="*/ 459573 h 461954"/>
              <a:gd name="connsiteX10" fmla="*/ 598383 w 1211639"/>
              <a:gd name="connsiteY10" fmla="*/ 460643 h 461954"/>
              <a:gd name="connsiteX11" fmla="*/ 0 w 1211639"/>
              <a:gd name="connsiteY11" fmla="*/ 460843 h 461954"/>
              <a:gd name="connsiteX12" fmla="*/ 0 w 1211639"/>
              <a:gd name="connsiteY12"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0 w 1211639"/>
              <a:gd name="connsiteY11" fmla="*/ 460843 h 494605"/>
              <a:gd name="connsiteX12" fmla="*/ 0 w 1211639"/>
              <a:gd name="connsiteY12" fmla="*/ 0 h 494605"/>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94960"/>
              <a:gd name="connsiteX1" fmla="*/ 182458 w 1211639"/>
              <a:gd name="connsiteY1" fmla="*/ 317 h 494960"/>
              <a:gd name="connsiteX2" fmla="*/ 417408 w 1211639"/>
              <a:gd name="connsiteY2" fmla="*/ 317 h 494960"/>
              <a:gd name="connsiteX3" fmla="*/ 611083 w 1211639"/>
              <a:gd name="connsiteY3" fmla="*/ 317 h 494960"/>
              <a:gd name="connsiteX4" fmla="*/ 804758 w 1211639"/>
              <a:gd name="connsiteY4" fmla="*/ 317 h 494960"/>
              <a:gd name="connsiteX5" fmla="*/ 1004783 w 1211639"/>
              <a:gd name="connsiteY5" fmla="*/ 317 h 494960"/>
              <a:gd name="connsiteX6" fmla="*/ 1211639 w 1211639"/>
              <a:gd name="connsiteY6" fmla="*/ 0 h 494960"/>
              <a:gd name="connsiteX7" fmla="*/ 1211639 w 1211639"/>
              <a:gd name="connsiteY7" fmla="*/ 460843 h 494960"/>
              <a:gd name="connsiteX8" fmla="*/ 1003489 w 1211639"/>
              <a:gd name="connsiteY8" fmla="*/ 459573 h 494960"/>
              <a:gd name="connsiteX9" fmla="*/ 798966 w 1211639"/>
              <a:gd name="connsiteY9" fmla="*/ 459573 h 494960"/>
              <a:gd name="connsiteX10" fmla="*/ 598383 w 1211639"/>
              <a:gd name="connsiteY10" fmla="*/ 460643 h 494960"/>
              <a:gd name="connsiteX11" fmla="*/ 0 w 1211639"/>
              <a:gd name="connsiteY11" fmla="*/ 460843 h 494960"/>
              <a:gd name="connsiteX12" fmla="*/ 0 w 1211639"/>
              <a:gd name="connsiteY12" fmla="*/ 0 h 494960"/>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0 w 1211639"/>
              <a:gd name="connsiteY11" fmla="*/ 460843 h 460843"/>
              <a:gd name="connsiteX12" fmla="*/ 0 w 1211639"/>
              <a:gd name="connsiteY12"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4605"/>
              <a:gd name="connsiteX1" fmla="*/ 182458 w 1211639"/>
              <a:gd name="connsiteY1" fmla="*/ 317 h 494605"/>
              <a:gd name="connsiteX2" fmla="*/ 417408 w 1211639"/>
              <a:gd name="connsiteY2" fmla="*/ 317 h 494605"/>
              <a:gd name="connsiteX3" fmla="*/ 611083 w 1211639"/>
              <a:gd name="connsiteY3" fmla="*/ 317 h 494605"/>
              <a:gd name="connsiteX4" fmla="*/ 804758 w 1211639"/>
              <a:gd name="connsiteY4" fmla="*/ 317 h 494605"/>
              <a:gd name="connsiteX5" fmla="*/ 1004783 w 1211639"/>
              <a:gd name="connsiteY5" fmla="*/ 317 h 494605"/>
              <a:gd name="connsiteX6" fmla="*/ 1211639 w 1211639"/>
              <a:gd name="connsiteY6" fmla="*/ 0 h 494605"/>
              <a:gd name="connsiteX7" fmla="*/ 1211639 w 1211639"/>
              <a:gd name="connsiteY7" fmla="*/ 460843 h 494605"/>
              <a:gd name="connsiteX8" fmla="*/ 1003489 w 1211639"/>
              <a:gd name="connsiteY8" fmla="*/ 459573 h 494605"/>
              <a:gd name="connsiteX9" fmla="*/ 798966 w 1211639"/>
              <a:gd name="connsiteY9" fmla="*/ 459573 h 494605"/>
              <a:gd name="connsiteX10" fmla="*/ 598383 w 1211639"/>
              <a:gd name="connsiteY10" fmla="*/ 460643 h 494605"/>
              <a:gd name="connsiteX11" fmla="*/ 404186 w 1211639"/>
              <a:gd name="connsiteY11" fmla="*/ 461954 h 494605"/>
              <a:gd name="connsiteX12" fmla="*/ 0 w 1211639"/>
              <a:gd name="connsiteY12" fmla="*/ 460843 h 494605"/>
              <a:gd name="connsiteX13" fmla="*/ 0 w 1211639"/>
              <a:gd name="connsiteY13" fmla="*/ 0 h 494605"/>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95359"/>
              <a:gd name="connsiteX1" fmla="*/ 182458 w 1211639"/>
              <a:gd name="connsiteY1" fmla="*/ 317 h 495359"/>
              <a:gd name="connsiteX2" fmla="*/ 417408 w 1211639"/>
              <a:gd name="connsiteY2" fmla="*/ 317 h 495359"/>
              <a:gd name="connsiteX3" fmla="*/ 611083 w 1211639"/>
              <a:gd name="connsiteY3" fmla="*/ 317 h 495359"/>
              <a:gd name="connsiteX4" fmla="*/ 804758 w 1211639"/>
              <a:gd name="connsiteY4" fmla="*/ 317 h 495359"/>
              <a:gd name="connsiteX5" fmla="*/ 1004783 w 1211639"/>
              <a:gd name="connsiteY5" fmla="*/ 317 h 495359"/>
              <a:gd name="connsiteX6" fmla="*/ 1211639 w 1211639"/>
              <a:gd name="connsiteY6" fmla="*/ 0 h 495359"/>
              <a:gd name="connsiteX7" fmla="*/ 1211639 w 1211639"/>
              <a:gd name="connsiteY7" fmla="*/ 460843 h 495359"/>
              <a:gd name="connsiteX8" fmla="*/ 1003489 w 1211639"/>
              <a:gd name="connsiteY8" fmla="*/ 459573 h 495359"/>
              <a:gd name="connsiteX9" fmla="*/ 798966 w 1211639"/>
              <a:gd name="connsiteY9" fmla="*/ 459573 h 495359"/>
              <a:gd name="connsiteX10" fmla="*/ 598383 w 1211639"/>
              <a:gd name="connsiteY10" fmla="*/ 460643 h 495359"/>
              <a:gd name="connsiteX11" fmla="*/ 404186 w 1211639"/>
              <a:gd name="connsiteY11" fmla="*/ 461954 h 495359"/>
              <a:gd name="connsiteX12" fmla="*/ 0 w 1211639"/>
              <a:gd name="connsiteY12" fmla="*/ 460843 h 495359"/>
              <a:gd name="connsiteX13" fmla="*/ 0 w 1211639"/>
              <a:gd name="connsiteY13" fmla="*/ 0 h 495359"/>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404186 w 1211639"/>
              <a:gd name="connsiteY11" fmla="*/ 461954 h 461954"/>
              <a:gd name="connsiteX12" fmla="*/ 0 w 1211639"/>
              <a:gd name="connsiteY12" fmla="*/ 460843 h 461954"/>
              <a:gd name="connsiteX13" fmla="*/ 0 w 1211639"/>
              <a:gd name="connsiteY13" fmla="*/ 0 h 461954"/>
              <a:gd name="connsiteX0" fmla="*/ 0 w 1211639"/>
              <a:gd name="connsiteY0" fmla="*/ 0 h 460843"/>
              <a:gd name="connsiteX1" fmla="*/ 182458 w 1211639"/>
              <a:gd name="connsiteY1" fmla="*/ 317 h 460843"/>
              <a:gd name="connsiteX2" fmla="*/ 417408 w 1211639"/>
              <a:gd name="connsiteY2" fmla="*/ 317 h 460843"/>
              <a:gd name="connsiteX3" fmla="*/ 611083 w 1211639"/>
              <a:gd name="connsiteY3" fmla="*/ 317 h 460843"/>
              <a:gd name="connsiteX4" fmla="*/ 804758 w 1211639"/>
              <a:gd name="connsiteY4" fmla="*/ 317 h 460843"/>
              <a:gd name="connsiteX5" fmla="*/ 1004783 w 1211639"/>
              <a:gd name="connsiteY5" fmla="*/ 317 h 460843"/>
              <a:gd name="connsiteX6" fmla="*/ 1211639 w 1211639"/>
              <a:gd name="connsiteY6" fmla="*/ 0 h 460843"/>
              <a:gd name="connsiteX7" fmla="*/ 1211639 w 1211639"/>
              <a:gd name="connsiteY7" fmla="*/ 460843 h 460843"/>
              <a:gd name="connsiteX8" fmla="*/ 1003489 w 1211639"/>
              <a:gd name="connsiteY8" fmla="*/ 459573 h 460843"/>
              <a:gd name="connsiteX9" fmla="*/ 798966 w 1211639"/>
              <a:gd name="connsiteY9" fmla="*/ 459573 h 460843"/>
              <a:gd name="connsiteX10" fmla="*/ 598383 w 1211639"/>
              <a:gd name="connsiteY10" fmla="*/ 460643 h 460843"/>
              <a:gd name="connsiteX11" fmla="*/ 399429 w 1211639"/>
              <a:gd name="connsiteY11" fmla="*/ 459572 h 460843"/>
              <a:gd name="connsiteX12" fmla="*/ 0 w 1211639"/>
              <a:gd name="connsiteY12" fmla="*/ 460843 h 460843"/>
              <a:gd name="connsiteX13" fmla="*/ 0 w 1211639"/>
              <a:gd name="connsiteY13" fmla="*/ 0 h 460843"/>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59572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95310"/>
              <a:gd name="connsiteX1" fmla="*/ 182458 w 1211639"/>
              <a:gd name="connsiteY1" fmla="*/ 317 h 495310"/>
              <a:gd name="connsiteX2" fmla="*/ 417408 w 1211639"/>
              <a:gd name="connsiteY2" fmla="*/ 317 h 495310"/>
              <a:gd name="connsiteX3" fmla="*/ 611083 w 1211639"/>
              <a:gd name="connsiteY3" fmla="*/ 317 h 495310"/>
              <a:gd name="connsiteX4" fmla="*/ 804758 w 1211639"/>
              <a:gd name="connsiteY4" fmla="*/ 317 h 495310"/>
              <a:gd name="connsiteX5" fmla="*/ 1004783 w 1211639"/>
              <a:gd name="connsiteY5" fmla="*/ 317 h 495310"/>
              <a:gd name="connsiteX6" fmla="*/ 1211639 w 1211639"/>
              <a:gd name="connsiteY6" fmla="*/ 0 h 495310"/>
              <a:gd name="connsiteX7" fmla="*/ 1211639 w 1211639"/>
              <a:gd name="connsiteY7" fmla="*/ 460843 h 495310"/>
              <a:gd name="connsiteX8" fmla="*/ 1003489 w 1211639"/>
              <a:gd name="connsiteY8" fmla="*/ 459573 h 495310"/>
              <a:gd name="connsiteX9" fmla="*/ 798966 w 1211639"/>
              <a:gd name="connsiteY9" fmla="*/ 459573 h 495310"/>
              <a:gd name="connsiteX10" fmla="*/ 598383 w 1211639"/>
              <a:gd name="connsiteY10" fmla="*/ 460643 h 495310"/>
              <a:gd name="connsiteX11" fmla="*/ 399429 w 1211639"/>
              <a:gd name="connsiteY11" fmla="*/ 461953 h 495310"/>
              <a:gd name="connsiteX12" fmla="*/ 180637 w 1211639"/>
              <a:gd name="connsiteY12" fmla="*/ 461954 h 495310"/>
              <a:gd name="connsiteX13" fmla="*/ 0 w 1211639"/>
              <a:gd name="connsiteY13" fmla="*/ 460843 h 495310"/>
              <a:gd name="connsiteX14" fmla="*/ 0 w 1211639"/>
              <a:gd name="connsiteY14" fmla="*/ 0 h 495310"/>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105 w 1211744"/>
              <a:gd name="connsiteY0" fmla="*/ 0 h 461954"/>
              <a:gd name="connsiteX1" fmla="*/ 182563 w 1211744"/>
              <a:gd name="connsiteY1" fmla="*/ 317 h 461954"/>
              <a:gd name="connsiteX2" fmla="*/ 417513 w 1211744"/>
              <a:gd name="connsiteY2" fmla="*/ 317 h 461954"/>
              <a:gd name="connsiteX3" fmla="*/ 611188 w 1211744"/>
              <a:gd name="connsiteY3" fmla="*/ 317 h 461954"/>
              <a:gd name="connsiteX4" fmla="*/ 804863 w 1211744"/>
              <a:gd name="connsiteY4" fmla="*/ 317 h 461954"/>
              <a:gd name="connsiteX5" fmla="*/ 1004888 w 1211744"/>
              <a:gd name="connsiteY5" fmla="*/ 317 h 461954"/>
              <a:gd name="connsiteX6" fmla="*/ 1211744 w 1211744"/>
              <a:gd name="connsiteY6" fmla="*/ 0 h 461954"/>
              <a:gd name="connsiteX7" fmla="*/ 1211744 w 1211744"/>
              <a:gd name="connsiteY7" fmla="*/ 460843 h 461954"/>
              <a:gd name="connsiteX8" fmla="*/ 1003594 w 1211744"/>
              <a:gd name="connsiteY8" fmla="*/ 459573 h 461954"/>
              <a:gd name="connsiteX9" fmla="*/ 799071 w 1211744"/>
              <a:gd name="connsiteY9" fmla="*/ 459573 h 461954"/>
              <a:gd name="connsiteX10" fmla="*/ 598488 w 1211744"/>
              <a:gd name="connsiteY10" fmla="*/ 460643 h 461954"/>
              <a:gd name="connsiteX11" fmla="*/ 399534 w 1211744"/>
              <a:gd name="connsiteY11" fmla="*/ 461953 h 461954"/>
              <a:gd name="connsiteX12" fmla="*/ 180742 w 1211744"/>
              <a:gd name="connsiteY12" fmla="*/ 461954 h 461954"/>
              <a:gd name="connsiteX13" fmla="*/ 105 w 1211744"/>
              <a:gd name="connsiteY13" fmla="*/ 460843 h 461954"/>
              <a:gd name="connsiteX14" fmla="*/ 0 w 1211744"/>
              <a:gd name="connsiteY14" fmla="*/ 92826 h 461954"/>
              <a:gd name="connsiteX15" fmla="*/ 105 w 1211744"/>
              <a:gd name="connsiteY15" fmla="*/ 0 h 461954"/>
              <a:gd name="connsiteX0" fmla="*/ 2483 w 1214122"/>
              <a:gd name="connsiteY0" fmla="*/ 0 h 461954"/>
              <a:gd name="connsiteX1" fmla="*/ 184941 w 1214122"/>
              <a:gd name="connsiteY1" fmla="*/ 317 h 461954"/>
              <a:gd name="connsiteX2" fmla="*/ 419891 w 1214122"/>
              <a:gd name="connsiteY2" fmla="*/ 317 h 461954"/>
              <a:gd name="connsiteX3" fmla="*/ 613566 w 1214122"/>
              <a:gd name="connsiteY3" fmla="*/ 317 h 461954"/>
              <a:gd name="connsiteX4" fmla="*/ 807241 w 1214122"/>
              <a:gd name="connsiteY4" fmla="*/ 317 h 461954"/>
              <a:gd name="connsiteX5" fmla="*/ 1007266 w 1214122"/>
              <a:gd name="connsiteY5" fmla="*/ 317 h 461954"/>
              <a:gd name="connsiteX6" fmla="*/ 1214122 w 1214122"/>
              <a:gd name="connsiteY6" fmla="*/ 0 h 461954"/>
              <a:gd name="connsiteX7" fmla="*/ 1214122 w 1214122"/>
              <a:gd name="connsiteY7" fmla="*/ 460843 h 461954"/>
              <a:gd name="connsiteX8" fmla="*/ 1005972 w 1214122"/>
              <a:gd name="connsiteY8" fmla="*/ 459573 h 461954"/>
              <a:gd name="connsiteX9" fmla="*/ 801449 w 1214122"/>
              <a:gd name="connsiteY9" fmla="*/ 459573 h 461954"/>
              <a:gd name="connsiteX10" fmla="*/ 600866 w 1214122"/>
              <a:gd name="connsiteY10" fmla="*/ 460643 h 461954"/>
              <a:gd name="connsiteX11" fmla="*/ 401912 w 1214122"/>
              <a:gd name="connsiteY11" fmla="*/ 461953 h 461954"/>
              <a:gd name="connsiteX12" fmla="*/ 183120 w 1214122"/>
              <a:gd name="connsiteY12" fmla="*/ 461954 h 461954"/>
              <a:gd name="connsiteX13" fmla="*/ 2483 w 1214122"/>
              <a:gd name="connsiteY13" fmla="*/ 460843 h 461954"/>
              <a:gd name="connsiteX14" fmla="*/ 0 w 1214122"/>
              <a:gd name="connsiteY14" fmla="*/ 340499 h 461954"/>
              <a:gd name="connsiteX15" fmla="*/ 2378 w 1214122"/>
              <a:gd name="connsiteY15" fmla="*/ 92826 h 461954"/>
              <a:gd name="connsiteX16" fmla="*/ 2483 w 1214122"/>
              <a:gd name="connsiteY16" fmla="*/ 0 h 461954"/>
              <a:gd name="connsiteX0" fmla="*/ 14432 w 1226071"/>
              <a:gd name="connsiteY0" fmla="*/ 0 h 461954"/>
              <a:gd name="connsiteX1" fmla="*/ 196890 w 1226071"/>
              <a:gd name="connsiteY1" fmla="*/ 317 h 461954"/>
              <a:gd name="connsiteX2" fmla="*/ 431840 w 1226071"/>
              <a:gd name="connsiteY2" fmla="*/ 317 h 461954"/>
              <a:gd name="connsiteX3" fmla="*/ 625515 w 1226071"/>
              <a:gd name="connsiteY3" fmla="*/ 317 h 461954"/>
              <a:gd name="connsiteX4" fmla="*/ 819190 w 1226071"/>
              <a:gd name="connsiteY4" fmla="*/ 317 h 461954"/>
              <a:gd name="connsiteX5" fmla="*/ 1019215 w 1226071"/>
              <a:gd name="connsiteY5" fmla="*/ 317 h 461954"/>
              <a:gd name="connsiteX6" fmla="*/ 1226071 w 1226071"/>
              <a:gd name="connsiteY6" fmla="*/ 0 h 461954"/>
              <a:gd name="connsiteX7" fmla="*/ 1226071 w 1226071"/>
              <a:gd name="connsiteY7" fmla="*/ 460843 h 461954"/>
              <a:gd name="connsiteX8" fmla="*/ 1017921 w 1226071"/>
              <a:gd name="connsiteY8" fmla="*/ 459573 h 461954"/>
              <a:gd name="connsiteX9" fmla="*/ 813398 w 1226071"/>
              <a:gd name="connsiteY9" fmla="*/ 459573 h 461954"/>
              <a:gd name="connsiteX10" fmla="*/ 612815 w 1226071"/>
              <a:gd name="connsiteY10" fmla="*/ 460643 h 461954"/>
              <a:gd name="connsiteX11" fmla="*/ 413861 w 1226071"/>
              <a:gd name="connsiteY11" fmla="*/ 461953 h 461954"/>
              <a:gd name="connsiteX12" fmla="*/ 195069 w 1226071"/>
              <a:gd name="connsiteY12" fmla="*/ 461954 h 461954"/>
              <a:gd name="connsiteX13" fmla="*/ 14432 w 1226071"/>
              <a:gd name="connsiteY13" fmla="*/ 460843 h 461954"/>
              <a:gd name="connsiteX14" fmla="*/ 11949 w 1226071"/>
              <a:gd name="connsiteY14" fmla="*/ 340499 h 461954"/>
              <a:gd name="connsiteX15" fmla="*/ 14327 w 1226071"/>
              <a:gd name="connsiteY15" fmla="*/ 92826 h 461954"/>
              <a:gd name="connsiteX16" fmla="*/ 14432 w 1226071"/>
              <a:gd name="connsiteY16" fmla="*/ 0 h 461954"/>
              <a:gd name="connsiteX0" fmla="*/ 2662 w 1214301"/>
              <a:gd name="connsiteY0" fmla="*/ 0 h 461954"/>
              <a:gd name="connsiteX1" fmla="*/ 185120 w 1214301"/>
              <a:gd name="connsiteY1" fmla="*/ 317 h 461954"/>
              <a:gd name="connsiteX2" fmla="*/ 420070 w 1214301"/>
              <a:gd name="connsiteY2" fmla="*/ 317 h 461954"/>
              <a:gd name="connsiteX3" fmla="*/ 613745 w 1214301"/>
              <a:gd name="connsiteY3" fmla="*/ 317 h 461954"/>
              <a:gd name="connsiteX4" fmla="*/ 807420 w 1214301"/>
              <a:gd name="connsiteY4" fmla="*/ 317 h 461954"/>
              <a:gd name="connsiteX5" fmla="*/ 1007445 w 1214301"/>
              <a:gd name="connsiteY5" fmla="*/ 317 h 461954"/>
              <a:gd name="connsiteX6" fmla="*/ 1214301 w 1214301"/>
              <a:gd name="connsiteY6" fmla="*/ 0 h 461954"/>
              <a:gd name="connsiteX7" fmla="*/ 1214301 w 1214301"/>
              <a:gd name="connsiteY7" fmla="*/ 460843 h 461954"/>
              <a:gd name="connsiteX8" fmla="*/ 1006151 w 1214301"/>
              <a:gd name="connsiteY8" fmla="*/ 459573 h 461954"/>
              <a:gd name="connsiteX9" fmla="*/ 801628 w 1214301"/>
              <a:gd name="connsiteY9" fmla="*/ 459573 h 461954"/>
              <a:gd name="connsiteX10" fmla="*/ 601045 w 1214301"/>
              <a:gd name="connsiteY10" fmla="*/ 460643 h 461954"/>
              <a:gd name="connsiteX11" fmla="*/ 402091 w 1214301"/>
              <a:gd name="connsiteY11" fmla="*/ 461953 h 461954"/>
              <a:gd name="connsiteX12" fmla="*/ 183299 w 1214301"/>
              <a:gd name="connsiteY12" fmla="*/ 461954 h 461954"/>
              <a:gd name="connsiteX13" fmla="*/ 2662 w 1214301"/>
              <a:gd name="connsiteY13" fmla="*/ 460843 h 461954"/>
              <a:gd name="connsiteX14" fmla="*/ 179 w 1214301"/>
              <a:gd name="connsiteY14" fmla="*/ 340499 h 461954"/>
              <a:gd name="connsiteX15" fmla="*/ 2557 w 1214301"/>
              <a:gd name="connsiteY15" fmla="*/ 92826 h 461954"/>
              <a:gd name="connsiteX16" fmla="*/ 2662 w 1214301"/>
              <a:gd name="connsiteY16" fmla="*/ 0 h 461954"/>
              <a:gd name="connsiteX0" fmla="*/ 14382 w 1226021"/>
              <a:gd name="connsiteY0" fmla="*/ 0 h 461954"/>
              <a:gd name="connsiteX1" fmla="*/ 196840 w 1226021"/>
              <a:gd name="connsiteY1" fmla="*/ 317 h 461954"/>
              <a:gd name="connsiteX2" fmla="*/ 431790 w 1226021"/>
              <a:gd name="connsiteY2" fmla="*/ 317 h 461954"/>
              <a:gd name="connsiteX3" fmla="*/ 625465 w 1226021"/>
              <a:gd name="connsiteY3" fmla="*/ 317 h 461954"/>
              <a:gd name="connsiteX4" fmla="*/ 819140 w 1226021"/>
              <a:gd name="connsiteY4" fmla="*/ 317 h 461954"/>
              <a:gd name="connsiteX5" fmla="*/ 1019165 w 1226021"/>
              <a:gd name="connsiteY5" fmla="*/ 317 h 461954"/>
              <a:gd name="connsiteX6" fmla="*/ 1226021 w 1226021"/>
              <a:gd name="connsiteY6" fmla="*/ 0 h 461954"/>
              <a:gd name="connsiteX7" fmla="*/ 1226021 w 1226021"/>
              <a:gd name="connsiteY7" fmla="*/ 460843 h 461954"/>
              <a:gd name="connsiteX8" fmla="*/ 1017871 w 1226021"/>
              <a:gd name="connsiteY8" fmla="*/ 459573 h 461954"/>
              <a:gd name="connsiteX9" fmla="*/ 813348 w 1226021"/>
              <a:gd name="connsiteY9" fmla="*/ 459573 h 461954"/>
              <a:gd name="connsiteX10" fmla="*/ 612765 w 1226021"/>
              <a:gd name="connsiteY10" fmla="*/ 460643 h 461954"/>
              <a:gd name="connsiteX11" fmla="*/ 413811 w 1226021"/>
              <a:gd name="connsiteY11" fmla="*/ 461953 h 461954"/>
              <a:gd name="connsiteX12" fmla="*/ 195019 w 1226021"/>
              <a:gd name="connsiteY12" fmla="*/ 461954 h 461954"/>
              <a:gd name="connsiteX13" fmla="*/ 14382 w 1226021"/>
              <a:gd name="connsiteY13" fmla="*/ 460843 h 461954"/>
              <a:gd name="connsiteX14" fmla="*/ 11899 w 1226021"/>
              <a:gd name="connsiteY14" fmla="*/ 340499 h 461954"/>
              <a:gd name="connsiteX15" fmla="*/ 14277 w 1226021"/>
              <a:gd name="connsiteY15" fmla="*/ 92826 h 461954"/>
              <a:gd name="connsiteX16" fmla="*/ 14382 w 1226021"/>
              <a:gd name="connsiteY16" fmla="*/ 0 h 461954"/>
              <a:gd name="connsiteX0" fmla="*/ 2597 w 1214236"/>
              <a:gd name="connsiteY0" fmla="*/ 0 h 461954"/>
              <a:gd name="connsiteX1" fmla="*/ 185055 w 1214236"/>
              <a:gd name="connsiteY1" fmla="*/ 317 h 461954"/>
              <a:gd name="connsiteX2" fmla="*/ 420005 w 1214236"/>
              <a:gd name="connsiteY2" fmla="*/ 317 h 461954"/>
              <a:gd name="connsiteX3" fmla="*/ 613680 w 1214236"/>
              <a:gd name="connsiteY3" fmla="*/ 317 h 461954"/>
              <a:gd name="connsiteX4" fmla="*/ 807355 w 1214236"/>
              <a:gd name="connsiteY4" fmla="*/ 317 h 461954"/>
              <a:gd name="connsiteX5" fmla="*/ 1007380 w 1214236"/>
              <a:gd name="connsiteY5" fmla="*/ 317 h 461954"/>
              <a:gd name="connsiteX6" fmla="*/ 1214236 w 1214236"/>
              <a:gd name="connsiteY6" fmla="*/ 0 h 461954"/>
              <a:gd name="connsiteX7" fmla="*/ 1214236 w 1214236"/>
              <a:gd name="connsiteY7" fmla="*/ 460843 h 461954"/>
              <a:gd name="connsiteX8" fmla="*/ 1006086 w 1214236"/>
              <a:gd name="connsiteY8" fmla="*/ 459573 h 461954"/>
              <a:gd name="connsiteX9" fmla="*/ 801563 w 1214236"/>
              <a:gd name="connsiteY9" fmla="*/ 459573 h 461954"/>
              <a:gd name="connsiteX10" fmla="*/ 600980 w 1214236"/>
              <a:gd name="connsiteY10" fmla="*/ 460643 h 461954"/>
              <a:gd name="connsiteX11" fmla="*/ 402026 w 1214236"/>
              <a:gd name="connsiteY11" fmla="*/ 461953 h 461954"/>
              <a:gd name="connsiteX12" fmla="*/ 183234 w 1214236"/>
              <a:gd name="connsiteY12" fmla="*/ 461954 h 461954"/>
              <a:gd name="connsiteX13" fmla="*/ 2597 w 1214236"/>
              <a:gd name="connsiteY13" fmla="*/ 460843 h 461954"/>
              <a:gd name="connsiteX14" fmla="*/ 114 w 1214236"/>
              <a:gd name="connsiteY14" fmla="*/ 340499 h 461954"/>
              <a:gd name="connsiteX15" fmla="*/ 2492 w 1214236"/>
              <a:gd name="connsiteY15" fmla="*/ 92826 h 461954"/>
              <a:gd name="connsiteX16" fmla="*/ 2597 w 1214236"/>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749 w 1212388"/>
              <a:gd name="connsiteY0" fmla="*/ 0 h 461954"/>
              <a:gd name="connsiteX1" fmla="*/ 183207 w 1212388"/>
              <a:gd name="connsiteY1" fmla="*/ 317 h 461954"/>
              <a:gd name="connsiteX2" fmla="*/ 418157 w 1212388"/>
              <a:gd name="connsiteY2" fmla="*/ 317 h 461954"/>
              <a:gd name="connsiteX3" fmla="*/ 611832 w 1212388"/>
              <a:gd name="connsiteY3" fmla="*/ 317 h 461954"/>
              <a:gd name="connsiteX4" fmla="*/ 805507 w 1212388"/>
              <a:gd name="connsiteY4" fmla="*/ 317 h 461954"/>
              <a:gd name="connsiteX5" fmla="*/ 1005532 w 1212388"/>
              <a:gd name="connsiteY5" fmla="*/ 317 h 461954"/>
              <a:gd name="connsiteX6" fmla="*/ 1212388 w 1212388"/>
              <a:gd name="connsiteY6" fmla="*/ 0 h 461954"/>
              <a:gd name="connsiteX7" fmla="*/ 1212388 w 1212388"/>
              <a:gd name="connsiteY7" fmla="*/ 460843 h 461954"/>
              <a:gd name="connsiteX8" fmla="*/ 1004238 w 1212388"/>
              <a:gd name="connsiteY8" fmla="*/ 459573 h 461954"/>
              <a:gd name="connsiteX9" fmla="*/ 799715 w 1212388"/>
              <a:gd name="connsiteY9" fmla="*/ 459573 h 461954"/>
              <a:gd name="connsiteX10" fmla="*/ 599132 w 1212388"/>
              <a:gd name="connsiteY10" fmla="*/ 460643 h 461954"/>
              <a:gd name="connsiteX11" fmla="*/ 400178 w 1212388"/>
              <a:gd name="connsiteY11" fmla="*/ 461953 h 461954"/>
              <a:gd name="connsiteX12" fmla="*/ 181386 w 1212388"/>
              <a:gd name="connsiteY12" fmla="*/ 461954 h 461954"/>
              <a:gd name="connsiteX13" fmla="*/ 749 w 1212388"/>
              <a:gd name="connsiteY13" fmla="*/ 460843 h 461954"/>
              <a:gd name="connsiteX14" fmla="*/ 644 w 1212388"/>
              <a:gd name="connsiteY14" fmla="*/ 340499 h 461954"/>
              <a:gd name="connsiteX15" fmla="*/ 644 w 1212388"/>
              <a:gd name="connsiteY15" fmla="*/ 92826 h 461954"/>
              <a:gd name="connsiteX16" fmla="*/ 749 w 1212388"/>
              <a:gd name="connsiteY16"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13550 w 1225189"/>
              <a:gd name="connsiteY0" fmla="*/ 0 h 461954"/>
              <a:gd name="connsiteX1" fmla="*/ 196008 w 1225189"/>
              <a:gd name="connsiteY1" fmla="*/ 317 h 461954"/>
              <a:gd name="connsiteX2" fmla="*/ 430958 w 1225189"/>
              <a:gd name="connsiteY2" fmla="*/ 317 h 461954"/>
              <a:gd name="connsiteX3" fmla="*/ 624633 w 1225189"/>
              <a:gd name="connsiteY3" fmla="*/ 317 h 461954"/>
              <a:gd name="connsiteX4" fmla="*/ 818308 w 1225189"/>
              <a:gd name="connsiteY4" fmla="*/ 317 h 461954"/>
              <a:gd name="connsiteX5" fmla="*/ 1018333 w 1225189"/>
              <a:gd name="connsiteY5" fmla="*/ 317 h 461954"/>
              <a:gd name="connsiteX6" fmla="*/ 1225189 w 1225189"/>
              <a:gd name="connsiteY6" fmla="*/ 0 h 461954"/>
              <a:gd name="connsiteX7" fmla="*/ 1225189 w 1225189"/>
              <a:gd name="connsiteY7" fmla="*/ 460843 h 461954"/>
              <a:gd name="connsiteX8" fmla="*/ 1017039 w 1225189"/>
              <a:gd name="connsiteY8" fmla="*/ 459573 h 461954"/>
              <a:gd name="connsiteX9" fmla="*/ 812516 w 1225189"/>
              <a:gd name="connsiteY9" fmla="*/ 459573 h 461954"/>
              <a:gd name="connsiteX10" fmla="*/ 611933 w 1225189"/>
              <a:gd name="connsiteY10" fmla="*/ 460643 h 461954"/>
              <a:gd name="connsiteX11" fmla="*/ 412979 w 1225189"/>
              <a:gd name="connsiteY11" fmla="*/ 461953 h 461954"/>
              <a:gd name="connsiteX12" fmla="*/ 194187 w 1225189"/>
              <a:gd name="connsiteY12" fmla="*/ 461954 h 461954"/>
              <a:gd name="connsiteX13" fmla="*/ 13550 w 1225189"/>
              <a:gd name="connsiteY13" fmla="*/ 460843 h 461954"/>
              <a:gd name="connsiteX14" fmla="*/ 13445 w 1225189"/>
              <a:gd name="connsiteY14" fmla="*/ 340499 h 461954"/>
              <a:gd name="connsiteX15" fmla="*/ 13550 w 1225189"/>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3168 w 1214807"/>
              <a:gd name="connsiteY0" fmla="*/ 0 h 461954"/>
              <a:gd name="connsiteX1" fmla="*/ 185626 w 1214807"/>
              <a:gd name="connsiteY1" fmla="*/ 317 h 461954"/>
              <a:gd name="connsiteX2" fmla="*/ 420576 w 1214807"/>
              <a:gd name="connsiteY2" fmla="*/ 317 h 461954"/>
              <a:gd name="connsiteX3" fmla="*/ 614251 w 1214807"/>
              <a:gd name="connsiteY3" fmla="*/ 317 h 461954"/>
              <a:gd name="connsiteX4" fmla="*/ 807926 w 1214807"/>
              <a:gd name="connsiteY4" fmla="*/ 317 h 461954"/>
              <a:gd name="connsiteX5" fmla="*/ 1007951 w 1214807"/>
              <a:gd name="connsiteY5" fmla="*/ 317 h 461954"/>
              <a:gd name="connsiteX6" fmla="*/ 1214807 w 1214807"/>
              <a:gd name="connsiteY6" fmla="*/ 0 h 461954"/>
              <a:gd name="connsiteX7" fmla="*/ 1214807 w 1214807"/>
              <a:gd name="connsiteY7" fmla="*/ 460843 h 461954"/>
              <a:gd name="connsiteX8" fmla="*/ 1006657 w 1214807"/>
              <a:gd name="connsiteY8" fmla="*/ 459573 h 461954"/>
              <a:gd name="connsiteX9" fmla="*/ 802134 w 1214807"/>
              <a:gd name="connsiteY9" fmla="*/ 459573 h 461954"/>
              <a:gd name="connsiteX10" fmla="*/ 601551 w 1214807"/>
              <a:gd name="connsiteY10" fmla="*/ 460643 h 461954"/>
              <a:gd name="connsiteX11" fmla="*/ 402597 w 1214807"/>
              <a:gd name="connsiteY11" fmla="*/ 461953 h 461954"/>
              <a:gd name="connsiteX12" fmla="*/ 183805 w 1214807"/>
              <a:gd name="connsiteY12" fmla="*/ 461954 h 461954"/>
              <a:gd name="connsiteX13" fmla="*/ 3168 w 1214807"/>
              <a:gd name="connsiteY13" fmla="*/ 460843 h 461954"/>
              <a:gd name="connsiteX14" fmla="*/ 0 w 1214807"/>
              <a:gd name="connsiteY14" fmla="*/ 108583 h 461954"/>
              <a:gd name="connsiteX15" fmla="*/ 3168 w 1214807"/>
              <a:gd name="connsiteY15" fmla="*/ 0 h 461954"/>
              <a:gd name="connsiteX0" fmla="*/ 15156 w 1226795"/>
              <a:gd name="connsiteY0" fmla="*/ 0 h 461954"/>
              <a:gd name="connsiteX1" fmla="*/ 197614 w 1226795"/>
              <a:gd name="connsiteY1" fmla="*/ 317 h 461954"/>
              <a:gd name="connsiteX2" fmla="*/ 432564 w 1226795"/>
              <a:gd name="connsiteY2" fmla="*/ 317 h 461954"/>
              <a:gd name="connsiteX3" fmla="*/ 626239 w 1226795"/>
              <a:gd name="connsiteY3" fmla="*/ 317 h 461954"/>
              <a:gd name="connsiteX4" fmla="*/ 819914 w 1226795"/>
              <a:gd name="connsiteY4" fmla="*/ 317 h 461954"/>
              <a:gd name="connsiteX5" fmla="*/ 1019939 w 1226795"/>
              <a:gd name="connsiteY5" fmla="*/ 317 h 461954"/>
              <a:gd name="connsiteX6" fmla="*/ 1226795 w 1226795"/>
              <a:gd name="connsiteY6" fmla="*/ 0 h 461954"/>
              <a:gd name="connsiteX7" fmla="*/ 1226795 w 1226795"/>
              <a:gd name="connsiteY7" fmla="*/ 460843 h 461954"/>
              <a:gd name="connsiteX8" fmla="*/ 1018645 w 1226795"/>
              <a:gd name="connsiteY8" fmla="*/ 459573 h 461954"/>
              <a:gd name="connsiteX9" fmla="*/ 814122 w 1226795"/>
              <a:gd name="connsiteY9" fmla="*/ 459573 h 461954"/>
              <a:gd name="connsiteX10" fmla="*/ 613539 w 1226795"/>
              <a:gd name="connsiteY10" fmla="*/ 460643 h 461954"/>
              <a:gd name="connsiteX11" fmla="*/ 414585 w 1226795"/>
              <a:gd name="connsiteY11" fmla="*/ 461953 h 461954"/>
              <a:gd name="connsiteX12" fmla="*/ 195793 w 1226795"/>
              <a:gd name="connsiteY12" fmla="*/ 461954 h 461954"/>
              <a:gd name="connsiteX13" fmla="*/ 15156 w 1226795"/>
              <a:gd name="connsiteY13" fmla="*/ 460843 h 461954"/>
              <a:gd name="connsiteX14" fmla="*/ 11988 w 1226795"/>
              <a:gd name="connsiteY14" fmla="*/ 108583 h 461954"/>
              <a:gd name="connsiteX15" fmla="*/ 15156 w 1226795"/>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4010 w 1215649"/>
              <a:gd name="connsiteY0" fmla="*/ 0 h 461954"/>
              <a:gd name="connsiteX1" fmla="*/ 186468 w 1215649"/>
              <a:gd name="connsiteY1" fmla="*/ 317 h 461954"/>
              <a:gd name="connsiteX2" fmla="*/ 421418 w 1215649"/>
              <a:gd name="connsiteY2" fmla="*/ 317 h 461954"/>
              <a:gd name="connsiteX3" fmla="*/ 615093 w 1215649"/>
              <a:gd name="connsiteY3" fmla="*/ 317 h 461954"/>
              <a:gd name="connsiteX4" fmla="*/ 808768 w 1215649"/>
              <a:gd name="connsiteY4" fmla="*/ 317 h 461954"/>
              <a:gd name="connsiteX5" fmla="*/ 1008793 w 1215649"/>
              <a:gd name="connsiteY5" fmla="*/ 317 h 461954"/>
              <a:gd name="connsiteX6" fmla="*/ 1215649 w 1215649"/>
              <a:gd name="connsiteY6" fmla="*/ 0 h 461954"/>
              <a:gd name="connsiteX7" fmla="*/ 1215649 w 1215649"/>
              <a:gd name="connsiteY7" fmla="*/ 460843 h 461954"/>
              <a:gd name="connsiteX8" fmla="*/ 1007499 w 1215649"/>
              <a:gd name="connsiteY8" fmla="*/ 459573 h 461954"/>
              <a:gd name="connsiteX9" fmla="*/ 802976 w 1215649"/>
              <a:gd name="connsiteY9" fmla="*/ 459573 h 461954"/>
              <a:gd name="connsiteX10" fmla="*/ 602393 w 1215649"/>
              <a:gd name="connsiteY10" fmla="*/ 460643 h 461954"/>
              <a:gd name="connsiteX11" fmla="*/ 403439 w 1215649"/>
              <a:gd name="connsiteY11" fmla="*/ 461953 h 461954"/>
              <a:gd name="connsiteX12" fmla="*/ 184647 w 1215649"/>
              <a:gd name="connsiteY12" fmla="*/ 461954 h 461954"/>
              <a:gd name="connsiteX13" fmla="*/ 4010 w 1215649"/>
              <a:gd name="connsiteY13" fmla="*/ 460843 h 461954"/>
              <a:gd name="connsiteX14" fmla="*/ 842 w 1215649"/>
              <a:gd name="connsiteY14" fmla="*/ 108583 h 461954"/>
              <a:gd name="connsiteX15" fmla="*/ 4010 w 1215649"/>
              <a:gd name="connsiteY15" fmla="*/ 0 h 461954"/>
              <a:gd name="connsiteX0" fmla="*/ 2112 w 1213751"/>
              <a:gd name="connsiteY0" fmla="*/ 0 h 461954"/>
              <a:gd name="connsiteX1" fmla="*/ 184570 w 1213751"/>
              <a:gd name="connsiteY1" fmla="*/ 317 h 461954"/>
              <a:gd name="connsiteX2" fmla="*/ 419520 w 1213751"/>
              <a:gd name="connsiteY2" fmla="*/ 317 h 461954"/>
              <a:gd name="connsiteX3" fmla="*/ 613195 w 1213751"/>
              <a:gd name="connsiteY3" fmla="*/ 317 h 461954"/>
              <a:gd name="connsiteX4" fmla="*/ 806870 w 1213751"/>
              <a:gd name="connsiteY4" fmla="*/ 317 h 461954"/>
              <a:gd name="connsiteX5" fmla="*/ 1006895 w 1213751"/>
              <a:gd name="connsiteY5" fmla="*/ 317 h 461954"/>
              <a:gd name="connsiteX6" fmla="*/ 1213751 w 1213751"/>
              <a:gd name="connsiteY6" fmla="*/ 0 h 461954"/>
              <a:gd name="connsiteX7" fmla="*/ 1213751 w 1213751"/>
              <a:gd name="connsiteY7" fmla="*/ 460843 h 461954"/>
              <a:gd name="connsiteX8" fmla="*/ 1005601 w 1213751"/>
              <a:gd name="connsiteY8" fmla="*/ 459573 h 461954"/>
              <a:gd name="connsiteX9" fmla="*/ 801078 w 1213751"/>
              <a:gd name="connsiteY9" fmla="*/ 459573 h 461954"/>
              <a:gd name="connsiteX10" fmla="*/ 600495 w 1213751"/>
              <a:gd name="connsiteY10" fmla="*/ 460643 h 461954"/>
              <a:gd name="connsiteX11" fmla="*/ 401541 w 1213751"/>
              <a:gd name="connsiteY11" fmla="*/ 461953 h 461954"/>
              <a:gd name="connsiteX12" fmla="*/ 182749 w 1213751"/>
              <a:gd name="connsiteY12" fmla="*/ 461954 h 461954"/>
              <a:gd name="connsiteX13" fmla="*/ 2112 w 1213751"/>
              <a:gd name="connsiteY13" fmla="*/ 460843 h 461954"/>
              <a:gd name="connsiteX14" fmla="*/ 1322 w 1213751"/>
              <a:gd name="connsiteY14" fmla="*/ 108583 h 461954"/>
              <a:gd name="connsiteX15" fmla="*/ 2112 w 1213751"/>
              <a:gd name="connsiteY15" fmla="*/ 0 h 461954"/>
              <a:gd name="connsiteX0" fmla="*/ 14464 w 1226103"/>
              <a:gd name="connsiteY0" fmla="*/ 0 h 461954"/>
              <a:gd name="connsiteX1" fmla="*/ 196922 w 1226103"/>
              <a:gd name="connsiteY1" fmla="*/ 317 h 461954"/>
              <a:gd name="connsiteX2" fmla="*/ 431872 w 1226103"/>
              <a:gd name="connsiteY2" fmla="*/ 317 h 461954"/>
              <a:gd name="connsiteX3" fmla="*/ 625547 w 1226103"/>
              <a:gd name="connsiteY3" fmla="*/ 317 h 461954"/>
              <a:gd name="connsiteX4" fmla="*/ 819222 w 1226103"/>
              <a:gd name="connsiteY4" fmla="*/ 317 h 461954"/>
              <a:gd name="connsiteX5" fmla="*/ 1019247 w 1226103"/>
              <a:gd name="connsiteY5" fmla="*/ 317 h 461954"/>
              <a:gd name="connsiteX6" fmla="*/ 1226103 w 1226103"/>
              <a:gd name="connsiteY6" fmla="*/ 0 h 461954"/>
              <a:gd name="connsiteX7" fmla="*/ 1226103 w 1226103"/>
              <a:gd name="connsiteY7" fmla="*/ 460843 h 461954"/>
              <a:gd name="connsiteX8" fmla="*/ 1017953 w 1226103"/>
              <a:gd name="connsiteY8" fmla="*/ 459573 h 461954"/>
              <a:gd name="connsiteX9" fmla="*/ 813430 w 1226103"/>
              <a:gd name="connsiteY9" fmla="*/ 459573 h 461954"/>
              <a:gd name="connsiteX10" fmla="*/ 612847 w 1226103"/>
              <a:gd name="connsiteY10" fmla="*/ 460643 h 461954"/>
              <a:gd name="connsiteX11" fmla="*/ 413893 w 1226103"/>
              <a:gd name="connsiteY11" fmla="*/ 461953 h 461954"/>
              <a:gd name="connsiteX12" fmla="*/ 195101 w 1226103"/>
              <a:gd name="connsiteY12" fmla="*/ 461954 h 461954"/>
              <a:gd name="connsiteX13" fmla="*/ 14464 w 1226103"/>
              <a:gd name="connsiteY13" fmla="*/ 460843 h 461954"/>
              <a:gd name="connsiteX14" fmla="*/ 13674 w 1226103"/>
              <a:gd name="connsiteY14" fmla="*/ 108583 h 461954"/>
              <a:gd name="connsiteX15" fmla="*/ 14464 w 1226103"/>
              <a:gd name="connsiteY15" fmla="*/ 0 h 461954"/>
              <a:gd name="connsiteX0" fmla="*/ 2209 w 1213848"/>
              <a:gd name="connsiteY0" fmla="*/ 0 h 461954"/>
              <a:gd name="connsiteX1" fmla="*/ 184667 w 1213848"/>
              <a:gd name="connsiteY1" fmla="*/ 317 h 461954"/>
              <a:gd name="connsiteX2" fmla="*/ 419617 w 1213848"/>
              <a:gd name="connsiteY2" fmla="*/ 317 h 461954"/>
              <a:gd name="connsiteX3" fmla="*/ 613292 w 1213848"/>
              <a:gd name="connsiteY3" fmla="*/ 317 h 461954"/>
              <a:gd name="connsiteX4" fmla="*/ 806967 w 1213848"/>
              <a:gd name="connsiteY4" fmla="*/ 317 h 461954"/>
              <a:gd name="connsiteX5" fmla="*/ 1006992 w 1213848"/>
              <a:gd name="connsiteY5" fmla="*/ 317 h 461954"/>
              <a:gd name="connsiteX6" fmla="*/ 1213848 w 1213848"/>
              <a:gd name="connsiteY6" fmla="*/ 0 h 461954"/>
              <a:gd name="connsiteX7" fmla="*/ 1213848 w 1213848"/>
              <a:gd name="connsiteY7" fmla="*/ 460843 h 461954"/>
              <a:gd name="connsiteX8" fmla="*/ 1005698 w 1213848"/>
              <a:gd name="connsiteY8" fmla="*/ 459573 h 461954"/>
              <a:gd name="connsiteX9" fmla="*/ 801175 w 1213848"/>
              <a:gd name="connsiteY9" fmla="*/ 459573 h 461954"/>
              <a:gd name="connsiteX10" fmla="*/ 600592 w 1213848"/>
              <a:gd name="connsiteY10" fmla="*/ 460643 h 461954"/>
              <a:gd name="connsiteX11" fmla="*/ 401638 w 1213848"/>
              <a:gd name="connsiteY11" fmla="*/ 461953 h 461954"/>
              <a:gd name="connsiteX12" fmla="*/ 182846 w 1213848"/>
              <a:gd name="connsiteY12" fmla="*/ 461954 h 461954"/>
              <a:gd name="connsiteX13" fmla="*/ 2209 w 1213848"/>
              <a:gd name="connsiteY13" fmla="*/ 460843 h 461954"/>
              <a:gd name="connsiteX14" fmla="*/ 1419 w 1213848"/>
              <a:gd name="connsiteY14" fmla="*/ 108583 h 461954"/>
              <a:gd name="connsiteX15" fmla="*/ 2209 w 1213848"/>
              <a:gd name="connsiteY15" fmla="*/ 0 h 461954"/>
              <a:gd name="connsiteX0" fmla="*/ 22693 w 1234332"/>
              <a:gd name="connsiteY0" fmla="*/ 0 h 461954"/>
              <a:gd name="connsiteX1" fmla="*/ 205151 w 1234332"/>
              <a:gd name="connsiteY1" fmla="*/ 317 h 461954"/>
              <a:gd name="connsiteX2" fmla="*/ 440101 w 1234332"/>
              <a:gd name="connsiteY2" fmla="*/ 317 h 461954"/>
              <a:gd name="connsiteX3" fmla="*/ 633776 w 1234332"/>
              <a:gd name="connsiteY3" fmla="*/ 317 h 461954"/>
              <a:gd name="connsiteX4" fmla="*/ 827451 w 1234332"/>
              <a:gd name="connsiteY4" fmla="*/ 317 h 461954"/>
              <a:gd name="connsiteX5" fmla="*/ 1027476 w 1234332"/>
              <a:gd name="connsiteY5" fmla="*/ 317 h 461954"/>
              <a:gd name="connsiteX6" fmla="*/ 1234332 w 1234332"/>
              <a:gd name="connsiteY6" fmla="*/ 0 h 461954"/>
              <a:gd name="connsiteX7" fmla="*/ 1234332 w 1234332"/>
              <a:gd name="connsiteY7" fmla="*/ 460843 h 461954"/>
              <a:gd name="connsiteX8" fmla="*/ 1026182 w 1234332"/>
              <a:gd name="connsiteY8" fmla="*/ 459573 h 461954"/>
              <a:gd name="connsiteX9" fmla="*/ 821659 w 1234332"/>
              <a:gd name="connsiteY9" fmla="*/ 459573 h 461954"/>
              <a:gd name="connsiteX10" fmla="*/ 621076 w 1234332"/>
              <a:gd name="connsiteY10" fmla="*/ 460643 h 461954"/>
              <a:gd name="connsiteX11" fmla="*/ 422122 w 1234332"/>
              <a:gd name="connsiteY11" fmla="*/ 461953 h 461954"/>
              <a:gd name="connsiteX12" fmla="*/ 203330 w 1234332"/>
              <a:gd name="connsiteY12" fmla="*/ 461954 h 461954"/>
              <a:gd name="connsiteX13" fmla="*/ 22693 w 1234332"/>
              <a:gd name="connsiteY13" fmla="*/ 460843 h 461954"/>
              <a:gd name="connsiteX14" fmla="*/ 22693 w 1234332"/>
              <a:gd name="connsiteY14" fmla="*/ 0 h 461954"/>
              <a:gd name="connsiteX0" fmla="*/ 13516 w 1225155"/>
              <a:gd name="connsiteY0" fmla="*/ 0 h 461954"/>
              <a:gd name="connsiteX1" fmla="*/ 195974 w 1225155"/>
              <a:gd name="connsiteY1" fmla="*/ 317 h 461954"/>
              <a:gd name="connsiteX2" fmla="*/ 430924 w 1225155"/>
              <a:gd name="connsiteY2" fmla="*/ 317 h 461954"/>
              <a:gd name="connsiteX3" fmla="*/ 624599 w 1225155"/>
              <a:gd name="connsiteY3" fmla="*/ 317 h 461954"/>
              <a:gd name="connsiteX4" fmla="*/ 818274 w 1225155"/>
              <a:gd name="connsiteY4" fmla="*/ 317 h 461954"/>
              <a:gd name="connsiteX5" fmla="*/ 1018299 w 1225155"/>
              <a:gd name="connsiteY5" fmla="*/ 317 h 461954"/>
              <a:gd name="connsiteX6" fmla="*/ 1225155 w 1225155"/>
              <a:gd name="connsiteY6" fmla="*/ 0 h 461954"/>
              <a:gd name="connsiteX7" fmla="*/ 1225155 w 1225155"/>
              <a:gd name="connsiteY7" fmla="*/ 460843 h 461954"/>
              <a:gd name="connsiteX8" fmla="*/ 1017005 w 1225155"/>
              <a:gd name="connsiteY8" fmla="*/ 459573 h 461954"/>
              <a:gd name="connsiteX9" fmla="*/ 812482 w 1225155"/>
              <a:gd name="connsiteY9" fmla="*/ 459573 h 461954"/>
              <a:gd name="connsiteX10" fmla="*/ 611899 w 1225155"/>
              <a:gd name="connsiteY10" fmla="*/ 460643 h 461954"/>
              <a:gd name="connsiteX11" fmla="*/ 412945 w 1225155"/>
              <a:gd name="connsiteY11" fmla="*/ 461953 h 461954"/>
              <a:gd name="connsiteX12" fmla="*/ 194153 w 1225155"/>
              <a:gd name="connsiteY12" fmla="*/ 461954 h 461954"/>
              <a:gd name="connsiteX13" fmla="*/ 13516 w 1225155"/>
              <a:gd name="connsiteY13" fmla="*/ 460843 h 461954"/>
              <a:gd name="connsiteX14" fmla="*/ 13516 w 1225155"/>
              <a:gd name="connsiteY14" fmla="*/ 0 h 461954"/>
              <a:gd name="connsiteX0" fmla="*/ 0 w 1211639"/>
              <a:gd name="connsiteY0" fmla="*/ 0 h 461954"/>
              <a:gd name="connsiteX1" fmla="*/ 182458 w 1211639"/>
              <a:gd name="connsiteY1" fmla="*/ 317 h 461954"/>
              <a:gd name="connsiteX2" fmla="*/ 417408 w 1211639"/>
              <a:gd name="connsiteY2" fmla="*/ 317 h 461954"/>
              <a:gd name="connsiteX3" fmla="*/ 611083 w 1211639"/>
              <a:gd name="connsiteY3" fmla="*/ 317 h 461954"/>
              <a:gd name="connsiteX4" fmla="*/ 804758 w 1211639"/>
              <a:gd name="connsiteY4" fmla="*/ 317 h 461954"/>
              <a:gd name="connsiteX5" fmla="*/ 1004783 w 1211639"/>
              <a:gd name="connsiteY5" fmla="*/ 317 h 461954"/>
              <a:gd name="connsiteX6" fmla="*/ 1211639 w 1211639"/>
              <a:gd name="connsiteY6" fmla="*/ 0 h 461954"/>
              <a:gd name="connsiteX7" fmla="*/ 1211639 w 1211639"/>
              <a:gd name="connsiteY7" fmla="*/ 460843 h 461954"/>
              <a:gd name="connsiteX8" fmla="*/ 1003489 w 1211639"/>
              <a:gd name="connsiteY8" fmla="*/ 459573 h 461954"/>
              <a:gd name="connsiteX9" fmla="*/ 798966 w 1211639"/>
              <a:gd name="connsiteY9" fmla="*/ 459573 h 461954"/>
              <a:gd name="connsiteX10" fmla="*/ 598383 w 1211639"/>
              <a:gd name="connsiteY10" fmla="*/ 460643 h 461954"/>
              <a:gd name="connsiteX11" fmla="*/ 399429 w 1211639"/>
              <a:gd name="connsiteY11" fmla="*/ 461953 h 461954"/>
              <a:gd name="connsiteX12" fmla="*/ 180637 w 1211639"/>
              <a:gd name="connsiteY12" fmla="*/ 461954 h 461954"/>
              <a:gd name="connsiteX13" fmla="*/ 0 w 1211639"/>
              <a:gd name="connsiteY13" fmla="*/ 460843 h 461954"/>
              <a:gd name="connsiteX14" fmla="*/ 0 w 1211639"/>
              <a:gd name="connsiteY14"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82388 h 461954"/>
              <a:gd name="connsiteX15" fmla="*/ 791 w 1212430"/>
              <a:gd name="connsiteY15" fmla="*/ 0 h 461954"/>
              <a:gd name="connsiteX0" fmla="*/ 791 w 1212430"/>
              <a:gd name="connsiteY0" fmla="*/ 0 h 461954"/>
              <a:gd name="connsiteX1" fmla="*/ 183249 w 1212430"/>
              <a:gd name="connsiteY1" fmla="*/ 317 h 461954"/>
              <a:gd name="connsiteX2" fmla="*/ 418199 w 1212430"/>
              <a:gd name="connsiteY2" fmla="*/ 317 h 461954"/>
              <a:gd name="connsiteX3" fmla="*/ 611874 w 1212430"/>
              <a:gd name="connsiteY3" fmla="*/ 317 h 461954"/>
              <a:gd name="connsiteX4" fmla="*/ 805549 w 1212430"/>
              <a:gd name="connsiteY4" fmla="*/ 317 h 461954"/>
              <a:gd name="connsiteX5" fmla="*/ 1005574 w 1212430"/>
              <a:gd name="connsiteY5" fmla="*/ 317 h 461954"/>
              <a:gd name="connsiteX6" fmla="*/ 1212430 w 1212430"/>
              <a:gd name="connsiteY6" fmla="*/ 0 h 461954"/>
              <a:gd name="connsiteX7" fmla="*/ 1212430 w 1212430"/>
              <a:gd name="connsiteY7" fmla="*/ 460843 h 461954"/>
              <a:gd name="connsiteX8" fmla="*/ 1004280 w 1212430"/>
              <a:gd name="connsiteY8" fmla="*/ 459573 h 461954"/>
              <a:gd name="connsiteX9" fmla="*/ 799757 w 1212430"/>
              <a:gd name="connsiteY9" fmla="*/ 459573 h 461954"/>
              <a:gd name="connsiteX10" fmla="*/ 599174 w 1212430"/>
              <a:gd name="connsiteY10" fmla="*/ 460643 h 461954"/>
              <a:gd name="connsiteX11" fmla="*/ 400220 w 1212430"/>
              <a:gd name="connsiteY11" fmla="*/ 461953 h 461954"/>
              <a:gd name="connsiteX12" fmla="*/ 181428 w 1212430"/>
              <a:gd name="connsiteY12" fmla="*/ 461954 h 461954"/>
              <a:gd name="connsiteX13" fmla="*/ 791 w 1212430"/>
              <a:gd name="connsiteY13" fmla="*/ 460843 h 461954"/>
              <a:gd name="connsiteX14" fmla="*/ 0 w 1212430"/>
              <a:gd name="connsiteY14" fmla="*/ 113347 h 461954"/>
              <a:gd name="connsiteX15" fmla="*/ 791 w 1212430"/>
              <a:gd name="connsiteY15" fmla="*/ 0 h 461954"/>
              <a:gd name="connsiteX0" fmla="*/ 13617 w 1225256"/>
              <a:gd name="connsiteY0" fmla="*/ 0 h 461954"/>
              <a:gd name="connsiteX1" fmla="*/ 196075 w 1225256"/>
              <a:gd name="connsiteY1" fmla="*/ 317 h 461954"/>
              <a:gd name="connsiteX2" fmla="*/ 431025 w 1225256"/>
              <a:gd name="connsiteY2" fmla="*/ 317 h 461954"/>
              <a:gd name="connsiteX3" fmla="*/ 624700 w 1225256"/>
              <a:gd name="connsiteY3" fmla="*/ 317 h 461954"/>
              <a:gd name="connsiteX4" fmla="*/ 818375 w 1225256"/>
              <a:gd name="connsiteY4" fmla="*/ 317 h 461954"/>
              <a:gd name="connsiteX5" fmla="*/ 1018400 w 1225256"/>
              <a:gd name="connsiteY5" fmla="*/ 317 h 461954"/>
              <a:gd name="connsiteX6" fmla="*/ 1225256 w 1225256"/>
              <a:gd name="connsiteY6" fmla="*/ 0 h 461954"/>
              <a:gd name="connsiteX7" fmla="*/ 1225256 w 1225256"/>
              <a:gd name="connsiteY7" fmla="*/ 460843 h 461954"/>
              <a:gd name="connsiteX8" fmla="*/ 1017106 w 1225256"/>
              <a:gd name="connsiteY8" fmla="*/ 459573 h 461954"/>
              <a:gd name="connsiteX9" fmla="*/ 812583 w 1225256"/>
              <a:gd name="connsiteY9" fmla="*/ 459573 h 461954"/>
              <a:gd name="connsiteX10" fmla="*/ 612000 w 1225256"/>
              <a:gd name="connsiteY10" fmla="*/ 460643 h 461954"/>
              <a:gd name="connsiteX11" fmla="*/ 413046 w 1225256"/>
              <a:gd name="connsiteY11" fmla="*/ 461953 h 461954"/>
              <a:gd name="connsiteX12" fmla="*/ 194254 w 1225256"/>
              <a:gd name="connsiteY12" fmla="*/ 461954 h 461954"/>
              <a:gd name="connsiteX13" fmla="*/ 13617 w 1225256"/>
              <a:gd name="connsiteY13" fmla="*/ 460843 h 461954"/>
              <a:gd name="connsiteX14" fmla="*/ 12826 w 1225256"/>
              <a:gd name="connsiteY14" fmla="*/ 365783 h 461954"/>
              <a:gd name="connsiteX15" fmla="*/ 12826 w 1225256"/>
              <a:gd name="connsiteY15" fmla="*/ 113347 h 461954"/>
              <a:gd name="connsiteX16" fmla="*/ 13617 w 1225256"/>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65783 h 461954"/>
              <a:gd name="connsiteX15" fmla="*/ 99 w 1212529"/>
              <a:gd name="connsiteY15" fmla="*/ 113347 h 461954"/>
              <a:gd name="connsiteX16" fmla="*/ 890 w 1212529"/>
              <a:gd name="connsiteY16" fmla="*/ 0 h 461954"/>
              <a:gd name="connsiteX0" fmla="*/ 890 w 1212529"/>
              <a:gd name="connsiteY0" fmla="*/ 0 h 461954"/>
              <a:gd name="connsiteX1" fmla="*/ 183348 w 1212529"/>
              <a:gd name="connsiteY1" fmla="*/ 317 h 461954"/>
              <a:gd name="connsiteX2" fmla="*/ 418298 w 1212529"/>
              <a:gd name="connsiteY2" fmla="*/ 317 h 461954"/>
              <a:gd name="connsiteX3" fmla="*/ 611973 w 1212529"/>
              <a:gd name="connsiteY3" fmla="*/ 317 h 461954"/>
              <a:gd name="connsiteX4" fmla="*/ 805648 w 1212529"/>
              <a:gd name="connsiteY4" fmla="*/ 317 h 461954"/>
              <a:gd name="connsiteX5" fmla="*/ 1005673 w 1212529"/>
              <a:gd name="connsiteY5" fmla="*/ 317 h 461954"/>
              <a:gd name="connsiteX6" fmla="*/ 1212529 w 1212529"/>
              <a:gd name="connsiteY6" fmla="*/ 0 h 461954"/>
              <a:gd name="connsiteX7" fmla="*/ 1212529 w 1212529"/>
              <a:gd name="connsiteY7" fmla="*/ 460843 h 461954"/>
              <a:gd name="connsiteX8" fmla="*/ 1004379 w 1212529"/>
              <a:gd name="connsiteY8" fmla="*/ 459573 h 461954"/>
              <a:gd name="connsiteX9" fmla="*/ 799856 w 1212529"/>
              <a:gd name="connsiteY9" fmla="*/ 459573 h 461954"/>
              <a:gd name="connsiteX10" fmla="*/ 599273 w 1212529"/>
              <a:gd name="connsiteY10" fmla="*/ 460643 h 461954"/>
              <a:gd name="connsiteX11" fmla="*/ 400319 w 1212529"/>
              <a:gd name="connsiteY11" fmla="*/ 461953 h 461954"/>
              <a:gd name="connsiteX12" fmla="*/ 181527 w 1212529"/>
              <a:gd name="connsiteY12" fmla="*/ 461954 h 461954"/>
              <a:gd name="connsiteX13" fmla="*/ 890 w 1212529"/>
              <a:gd name="connsiteY13" fmla="*/ 460843 h 461954"/>
              <a:gd name="connsiteX14" fmla="*/ 99 w 1212529"/>
              <a:gd name="connsiteY14" fmla="*/ 327680 h 461954"/>
              <a:gd name="connsiteX15" fmla="*/ 99 w 1212529"/>
              <a:gd name="connsiteY15" fmla="*/ 113347 h 461954"/>
              <a:gd name="connsiteX16" fmla="*/ 890 w 1212529"/>
              <a:gd name="connsiteY16"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27680 h 461954"/>
              <a:gd name="connsiteX15" fmla="*/ 60 w 1212489"/>
              <a:gd name="connsiteY15" fmla="*/ 218131 h 461954"/>
              <a:gd name="connsiteX16" fmla="*/ 59 w 1212489"/>
              <a:gd name="connsiteY16" fmla="*/ 113347 h 461954"/>
              <a:gd name="connsiteX17" fmla="*/ 850 w 1212489"/>
              <a:gd name="connsiteY17" fmla="*/ 0 h 461954"/>
              <a:gd name="connsiteX0" fmla="*/ 850 w 1212489"/>
              <a:gd name="connsiteY0" fmla="*/ 0 h 461954"/>
              <a:gd name="connsiteX1" fmla="*/ 183308 w 1212489"/>
              <a:gd name="connsiteY1" fmla="*/ 317 h 461954"/>
              <a:gd name="connsiteX2" fmla="*/ 418258 w 1212489"/>
              <a:gd name="connsiteY2" fmla="*/ 317 h 461954"/>
              <a:gd name="connsiteX3" fmla="*/ 611933 w 1212489"/>
              <a:gd name="connsiteY3" fmla="*/ 317 h 461954"/>
              <a:gd name="connsiteX4" fmla="*/ 805608 w 1212489"/>
              <a:gd name="connsiteY4" fmla="*/ 317 h 461954"/>
              <a:gd name="connsiteX5" fmla="*/ 1005633 w 1212489"/>
              <a:gd name="connsiteY5" fmla="*/ 317 h 461954"/>
              <a:gd name="connsiteX6" fmla="*/ 1212489 w 1212489"/>
              <a:gd name="connsiteY6" fmla="*/ 0 h 461954"/>
              <a:gd name="connsiteX7" fmla="*/ 1212489 w 1212489"/>
              <a:gd name="connsiteY7" fmla="*/ 460843 h 461954"/>
              <a:gd name="connsiteX8" fmla="*/ 1004339 w 1212489"/>
              <a:gd name="connsiteY8" fmla="*/ 459573 h 461954"/>
              <a:gd name="connsiteX9" fmla="*/ 799816 w 1212489"/>
              <a:gd name="connsiteY9" fmla="*/ 459573 h 461954"/>
              <a:gd name="connsiteX10" fmla="*/ 599233 w 1212489"/>
              <a:gd name="connsiteY10" fmla="*/ 460643 h 461954"/>
              <a:gd name="connsiteX11" fmla="*/ 400279 w 1212489"/>
              <a:gd name="connsiteY11" fmla="*/ 461953 h 461954"/>
              <a:gd name="connsiteX12" fmla="*/ 181487 w 1212489"/>
              <a:gd name="connsiteY12" fmla="*/ 461954 h 461954"/>
              <a:gd name="connsiteX13" fmla="*/ 850 w 1212489"/>
              <a:gd name="connsiteY13" fmla="*/ 460843 h 461954"/>
              <a:gd name="connsiteX14" fmla="*/ 59 w 1212489"/>
              <a:gd name="connsiteY14" fmla="*/ 341970 h 461954"/>
              <a:gd name="connsiteX15" fmla="*/ 60 w 1212489"/>
              <a:gd name="connsiteY15" fmla="*/ 218131 h 461954"/>
              <a:gd name="connsiteX16" fmla="*/ 59 w 1212489"/>
              <a:gd name="connsiteY16" fmla="*/ 113347 h 461954"/>
              <a:gd name="connsiteX17" fmla="*/ 850 w 1212489"/>
              <a:gd name="connsiteY17"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5 w 1212933"/>
              <a:gd name="connsiteY8" fmla="*/ 353875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3161"/>
              <a:gd name="connsiteY0" fmla="*/ 0 h 461954"/>
              <a:gd name="connsiteX1" fmla="*/ 183308 w 1213161"/>
              <a:gd name="connsiteY1" fmla="*/ 317 h 461954"/>
              <a:gd name="connsiteX2" fmla="*/ 418258 w 1213161"/>
              <a:gd name="connsiteY2" fmla="*/ 317 h 461954"/>
              <a:gd name="connsiteX3" fmla="*/ 611933 w 1213161"/>
              <a:gd name="connsiteY3" fmla="*/ 317 h 461954"/>
              <a:gd name="connsiteX4" fmla="*/ 805608 w 1213161"/>
              <a:gd name="connsiteY4" fmla="*/ 317 h 461954"/>
              <a:gd name="connsiteX5" fmla="*/ 1005633 w 1213161"/>
              <a:gd name="connsiteY5" fmla="*/ 317 h 461954"/>
              <a:gd name="connsiteX6" fmla="*/ 1212489 w 1213161"/>
              <a:gd name="connsiteY6" fmla="*/ 0 h 461954"/>
              <a:gd name="connsiteX7" fmla="*/ 1212933 w 1213161"/>
              <a:gd name="connsiteY7" fmla="*/ 106202 h 461954"/>
              <a:gd name="connsiteX8" fmla="*/ 1212933 w 1213161"/>
              <a:gd name="connsiteY8" fmla="*/ 353875 h 461954"/>
              <a:gd name="connsiteX9" fmla="*/ 1212489 w 1213161"/>
              <a:gd name="connsiteY9" fmla="*/ 460843 h 461954"/>
              <a:gd name="connsiteX10" fmla="*/ 1004339 w 1213161"/>
              <a:gd name="connsiteY10" fmla="*/ 459573 h 461954"/>
              <a:gd name="connsiteX11" fmla="*/ 799816 w 1213161"/>
              <a:gd name="connsiteY11" fmla="*/ 459573 h 461954"/>
              <a:gd name="connsiteX12" fmla="*/ 599233 w 1213161"/>
              <a:gd name="connsiteY12" fmla="*/ 460643 h 461954"/>
              <a:gd name="connsiteX13" fmla="*/ 400279 w 1213161"/>
              <a:gd name="connsiteY13" fmla="*/ 461953 h 461954"/>
              <a:gd name="connsiteX14" fmla="*/ 181487 w 1213161"/>
              <a:gd name="connsiteY14" fmla="*/ 461954 h 461954"/>
              <a:gd name="connsiteX15" fmla="*/ 850 w 1213161"/>
              <a:gd name="connsiteY15" fmla="*/ 460843 h 461954"/>
              <a:gd name="connsiteX16" fmla="*/ 59 w 1213161"/>
              <a:gd name="connsiteY16" fmla="*/ 341970 h 461954"/>
              <a:gd name="connsiteX17" fmla="*/ 60 w 1213161"/>
              <a:gd name="connsiteY17" fmla="*/ 218131 h 461954"/>
              <a:gd name="connsiteX18" fmla="*/ 59 w 1213161"/>
              <a:gd name="connsiteY18" fmla="*/ 113347 h 461954"/>
              <a:gd name="connsiteX19" fmla="*/ 850 w 1213161"/>
              <a:gd name="connsiteY19"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0554 w 1212933"/>
              <a:gd name="connsiteY8" fmla="*/ 349112 h 461954"/>
              <a:gd name="connsiteX9" fmla="*/ 1212489 w 1212933"/>
              <a:gd name="connsiteY9" fmla="*/ 460843 h 461954"/>
              <a:gd name="connsiteX10" fmla="*/ 1004339 w 1212933"/>
              <a:gd name="connsiteY10" fmla="*/ 459573 h 461954"/>
              <a:gd name="connsiteX11" fmla="*/ 799816 w 1212933"/>
              <a:gd name="connsiteY11" fmla="*/ 459573 h 461954"/>
              <a:gd name="connsiteX12" fmla="*/ 599233 w 1212933"/>
              <a:gd name="connsiteY12" fmla="*/ 460643 h 461954"/>
              <a:gd name="connsiteX13" fmla="*/ 400279 w 1212933"/>
              <a:gd name="connsiteY13" fmla="*/ 461953 h 461954"/>
              <a:gd name="connsiteX14" fmla="*/ 181487 w 1212933"/>
              <a:gd name="connsiteY14" fmla="*/ 461954 h 461954"/>
              <a:gd name="connsiteX15" fmla="*/ 850 w 1212933"/>
              <a:gd name="connsiteY15" fmla="*/ 460843 h 461954"/>
              <a:gd name="connsiteX16" fmla="*/ 59 w 1212933"/>
              <a:gd name="connsiteY16" fmla="*/ 341970 h 461954"/>
              <a:gd name="connsiteX17" fmla="*/ 60 w 1212933"/>
              <a:gd name="connsiteY17" fmla="*/ 218131 h 461954"/>
              <a:gd name="connsiteX18" fmla="*/ 59 w 1212933"/>
              <a:gd name="connsiteY18" fmla="*/ 113347 h 461954"/>
              <a:gd name="connsiteX19" fmla="*/ 850 w 1212933"/>
              <a:gd name="connsiteY19" fmla="*/ 0 h 461954"/>
              <a:gd name="connsiteX0" fmla="*/ 850 w 1228056"/>
              <a:gd name="connsiteY0" fmla="*/ 0 h 461954"/>
              <a:gd name="connsiteX1" fmla="*/ 183308 w 1228056"/>
              <a:gd name="connsiteY1" fmla="*/ 317 h 461954"/>
              <a:gd name="connsiteX2" fmla="*/ 418258 w 1228056"/>
              <a:gd name="connsiteY2" fmla="*/ 317 h 461954"/>
              <a:gd name="connsiteX3" fmla="*/ 611933 w 1228056"/>
              <a:gd name="connsiteY3" fmla="*/ 317 h 461954"/>
              <a:gd name="connsiteX4" fmla="*/ 805608 w 1228056"/>
              <a:gd name="connsiteY4" fmla="*/ 317 h 461954"/>
              <a:gd name="connsiteX5" fmla="*/ 1005633 w 1228056"/>
              <a:gd name="connsiteY5" fmla="*/ 317 h 461954"/>
              <a:gd name="connsiteX6" fmla="*/ 1212489 w 1228056"/>
              <a:gd name="connsiteY6" fmla="*/ 0 h 461954"/>
              <a:gd name="connsiteX7" fmla="*/ 1212933 w 1228056"/>
              <a:gd name="connsiteY7" fmla="*/ 106202 h 461954"/>
              <a:gd name="connsiteX8" fmla="*/ 1212489 w 1228056"/>
              <a:gd name="connsiteY8" fmla="*/ 460843 h 461954"/>
              <a:gd name="connsiteX9" fmla="*/ 1004339 w 1228056"/>
              <a:gd name="connsiteY9" fmla="*/ 459573 h 461954"/>
              <a:gd name="connsiteX10" fmla="*/ 799816 w 1228056"/>
              <a:gd name="connsiteY10" fmla="*/ 459573 h 461954"/>
              <a:gd name="connsiteX11" fmla="*/ 599233 w 1228056"/>
              <a:gd name="connsiteY11" fmla="*/ 460643 h 461954"/>
              <a:gd name="connsiteX12" fmla="*/ 400279 w 1228056"/>
              <a:gd name="connsiteY12" fmla="*/ 461953 h 461954"/>
              <a:gd name="connsiteX13" fmla="*/ 181487 w 1228056"/>
              <a:gd name="connsiteY13" fmla="*/ 461954 h 461954"/>
              <a:gd name="connsiteX14" fmla="*/ 850 w 1228056"/>
              <a:gd name="connsiteY14" fmla="*/ 460843 h 461954"/>
              <a:gd name="connsiteX15" fmla="*/ 59 w 1228056"/>
              <a:gd name="connsiteY15" fmla="*/ 341970 h 461954"/>
              <a:gd name="connsiteX16" fmla="*/ 60 w 1228056"/>
              <a:gd name="connsiteY16" fmla="*/ 218131 h 461954"/>
              <a:gd name="connsiteX17" fmla="*/ 59 w 1228056"/>
              <a:gd name="connsiteY17" fmla="*/ 113347 h 461954"/>
              <a:gd name="connsiteX18" fmla="*/ 850 w 1228056"/>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14823"/>
              <a:gd name="connsiteY0" fmla="*/ 0 h 461954"/>
              <a:gd name="connsiteX1" fmla="*/ 183308 w 1214823"/>
              <a:gd name="connsiteY1" fmla="*/ 317 h 461954"/>
              <a:gd name="connsiteX2" fmla="*/ 418258 w 1214823"/>
              <a:gd name="connsiteY2" fmla="*/ 317 h 461954"/>
              <a:gd name="connsiteX3" fmla="*/ 611933 w 1214823"/>
              <a:gd name="connsiteY3" fmla="*/ 317 h 461954"/>
              <a:gd name="connsiteX4" fmla="*/ 805608 w 1214823"/>
              <a:gd name="connsiteY4" fmla="*/ 317 h 461954"/>
              <a:gd name="connsiteX5" fmla="*/ 1005633 w 1214823"/>
              <a:gd name="connsiteY5" fmla="*/ 317 h 461954"/>
              <a:gd name="connsiteX6" fmla="*/ 1212489 w 1214823"/>
              <a:gd name="connsiteY6" fmla="*/ 0 h 461954"/>
              <a:gd name="connsiteX7" fmla="*/ 1212933 w 1214823"/>
              <a:gd name="connsiteY7" fmla="*/ 106202 h 461954"/>
              <a:gd name="connsiteX8" fmla="*/ 1212489 w 1214823"/>
              <a:gd name="connsiteY8" fmla="*/ 460843 h 461954"/>
              <a:gd name="connsiteX9" fmla="*/ 1004339 w 1214823"/>
              <a:gd name="connsiteY9" fmla="*/ 459573 h 461954"/>
              <a:gd name="connsiteX10" fmla="*/ 799816 w 1214823"/>
              <a:gd name="connsiteY10" fmla="*/ 459573 h 461954"/>
              <a:gd name="connsiteX11" fmla="*/ 599233 w 1214823"/>
              <a:gd name="connsiteY11" fmla="*/ 460643 h 461954"/>
              <a:gd name="connsiteX12" fmla="*/ 400279 w 1214823"/>
              <a:gd name="connsiteY12" fmla="*/ 461953 h 461954"/>
              <a:gd name="connsiteX13" fmla="*/ 181487 w 1214823"/>
              <a:gd name="connsiteY13" fmla="*/ 461954 h 461954"/>
              <a:gd name="connsiteX14" fmla="*/ 850 w 1214823"/>
              <a:gd name="connsiteY14" fmla="*/ 460843 h 461954"/>
              <a:gd name="connsiteX15" fmla="*/ 59 w 1214823"/>
              <a:gd name="connsiteY15" fmla="*/ 341970 h 461954"/>
              <a:gd name="connsiteX16" fmla="*/ 60 w 1214823"/>
              <a:gd name="connsiteY16" fmla="*/ 218131 h 461954"/>
              <a:gd name="connsiteX17" fmla="*/ 59 w 1214823"/>
              <a:gd name="connsiteY17" fmla="*/ 113347 h 461954"/>
              <a:gd name="connsiteX18" fmla="*/ 850 w 1214823"/>
              <a:gd name="connsiteY18" fmla="*/ 0 h 461954"/>
              <a:gd name="connsiteX0" fmla="*/ 850 w 1212933"/>
              <a:gd name="connsiteY0" fmla="*/ 0 h 461954"/>
              <a:gd name="connsiteX1" fmla="*/ 183308 w 1212933"/>
              <a:gd name="connsiteY1" fmla="*/ 317 h 461954"/>
              <a:gd name="connsiteX2" fmla="*/ 418258 w 1212933"/>
              <a:gd name="connsiteY2" fmla="*/ 317 h 461954"/>
              <a:gd name="connsiteX3" fmla="*/ 611933 w 1212933"/>
              <a:gd name="connsiteY3" fmla="*/ 317 h 461954"/>
              <a:gd name="connsiteX4" fmla="*/ 805608 w 1212933"/>
              <a:gd name="connsiteY4" fmla="*/ 317 h 461954"/>
              <a:gd name="connsiteX5" fmla="*/ 1005633 w 1212933"/>
              <a:gd name="connsiteY5" fmla="*/ 317 h 461954"/>
              <a:gd name="connsiteX6" fmla="*/ 1212489 w 1212933"/>
              <a:gd name="connsiteY6" fmla="*/ 0 h 461954"/>
              <a:gd name="connsiteX7" fmla="*/ 1212933 w 1212933"/>
              <a:gd name="connsiteY7" fmla="*/ 106202 h 461954"/>
              <a:gd name="connsiteX8" fmla="*/ 1212489 w 1212933"/>
              <a:gd name="connsiteY8" fmla="*/ 460843 h 461954"/>
              <a:gd name="connsiteX9" fmla="*/ 1004339 w 1212933"/>
              <a:gd name="connsiteY9" fmla="*/ 459573 h 461954"/>
              <a:gd name="connsiteX10" fmla="*/ 799816 w 1212933"/>
              <a:gd name="connsiteY10" fmla="*/ 459573 h 461954"/>
              <a:gd name="connsiteX11" fmla="*/ 599233 w 1212933"/>
              <a:gd name="connsiteY11" fmla="*/ 460643 h 461954"/>
              <a:gd name="connsiteX12" fmla="*/ 400279 w 1212933"/>
              <a:gd name="connsiteY12" fmla="*/ 461953 h 461954"/>
              <a:gd name="connsiteX13" fmla="*/ 181487 w 1212933"/>
              <a:gd name="connsiteY13" fmla="*/ 461954 h 461954"/>
              <a:gd name="connsiteX14" fmla="*/ 850 w 1212933"/>
              <a:gd name="connsiteY14" fmla="*/ 460843 h 461954"/>
              <a:gd name="connsiteX15" fmla="*/ 59 w 1212933"/>
              <a:gd name="connsiteY15" fmla="*/ 341970 h 461954"/>
              <a:gd name="connsiteX16" fmla="*/ 60 w 1212933"/>
              <a:gd name="connsiteY16" fmla="*/ 218131 h 461954"/>
              <a:gd name="connsiteX17" fmla="*/ 59 w 1212933"/>
              <a:gd name="connsiteY17" fmla="*/ 113347 h 461954"/>
              <a:gd name="connsiteX18" fmla="*/ 850 w 1212933"/>
              <a:gd name="connsiteY18"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489 w 1228039"/>
              <a:gd name="connsiteY9" fmla="*/ 460843 h 461954"/>
              <a:gd name="connsiteX10" fmla="*/ 1004339 w 1228039"/>
              <a:gd name="connsiteY10" fmla="*/ 459573 h 461954"/>
              <a:gd name="connsiteX11" fmla="*/ 799816 w 1228039"/>
              <a:gd name="connsiteY11" fmla="*/ 459573 h 461954"/>
              <a:gd name="connsiteX12" fmla="*/ 599233 w 1228039"/>
              <a:gd name="connsiteY12" fmla="*/ 460643 h 461954"/>
              <a:gd name="connsiteX13" fmla="*/ 400279 w 1228039"/>
              <a:gd name="connsiteY13" fmla="*/ 461953 h 461954"/>
              <a:gd name="connsiteX14" fmla="*/ 181487 w 1228039"/>
              <a:gd name="connsiteY14" fmla="*/ 461954 h 461954"/>
              <a:gd name="connsiteX15" fmla="*/ 850 w 1228039"/>
              <a:gd name="connsiteY15" fmla="*/ 460843 h 461954"/>
              <a:gd name="connsiteX16" fmla="*/ 59 w 1228039"/>
              <a:gd name="connsiteY16" fmla="*/ 341970 h 461954"/>
              <a:gd name="connsiteX17" fmla="*/ 60 w 1228039"/>
              <a:gd name="connsiteY17" fmla="*/ 218131 h 461954"/>
              <a:gd name="connsiteX18" fmla="*/ 59 w 1228039"/>
              <a:gd name="connsiteY18" fmla="*/ 113347 h 461954"/>
              <a:gd name="connsiteX19" fmla="*/ 850 w 1228039"/>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27943"/>
              <a:gd name="connsiteY0" fmla="*/ 0 h 461954"/>
              <a:gd name="connsiteX1" fmla="*/ 183308 w 1227943"/>
              <a:gd name="connsiteY1" fmla="*/ 317 h 461954"/>
              <a:gd name="connsiteX2" fmla="*/ 418258 w 1227943"/>
              <a:gd name="connsiteY2" fmla="*/ 317 h 461954"/>
              <a:gd name="connsiteX3" fmla="*/ 611933 w 1227943"/>
              <a:gd name="connsiteY3" fmla="*/ 317 h 461954"/>
              <a:gd name="connsiteX4" fmla="*/ 805608 w 1227943"/>
              <a:gd name="connsiteY4" fmla="*/ 317 h 461954"/>
              <a:gd name="connsiteX5" fmla="*/ 1005633 w 1227943"/>
              <a:gd name="connsiteY5" fmla="*/ 317 h 461954"/>
              <a:gd name="connsiteX6" fmla="*/ 1212489 w 1227943"/>
              <a:gd name="connsiteY6" fmla="*/ 0 h 461954"/>
              <a:gd name="connsiteX7" fmla="*/ 1212933 w 1227943"/>
              <a:gd name="connsiteY7" fmla="*/ 106202 h 461954"/>
              <a:gd name="connsiteX8" fmla="*/ 1212933 w 1227943"/>
              <a:gd name="connsiteY8" fmla="*/ 225276 h 461954"/>
              <a:gd name="connsiteX9" fmla="*/ 1212489 w 1227943"/>
              <a:gd name="connsiteY9" fmla="*/ 460843 h 461954"/>
              <a:gd name="connsiteX10" fmla="*/ 1004339 w 1227943"/>
              <a:gd name="connsiteY10" fmla="*/ 459573 h 461954"/>
              <a:gd name="connsiteX11" fmla="*/ 799816 w 1227943"/>
              <a:gd name="connsiteY11" fmla="*/ 459573 h 461954"/>
              <a:gd name="connsiteX12" fmla="*/ 599233 w 1227943"/>
              <a:gd name="connsiteY12" fmla="*/ 460643 h 461954"/>
              <a:gd name="connsiteX13" fmla="*/ 400279 w 1227943"/>
              <a:gd name="connsiteY13" fmla="*/ 461953 h 461954"/>
              <a:gd name="connsiteX14" fmla="*/ 181487 w 1227943"/>
              <a:gd name="connsiteY14" fmla="*/ 461954 h 461954"/>
              <a:gd name="connsiteX15" fmla="*/ 850 w 1227943"/>
              <a:gd name="connsiteY15" fmla="*/ 460843 h 461954"/>
              <a:gd name="connsiteX16" fmla="*/ 59 w 1227943"/>
              <a:gd name="connsiteY16" fmla="*/ 341970 h 461954"/>
              <a:gd name="connsiteX17" fmla="*/ 60 w 1227943"/>
              <a:gd name="connsiteY17" fmla="*/ 218131 h 461954"/>
              <a:gd name="connsiteX18" fmla="*/ 59 w 1227943"/>
              <a:gd name="connsiteY18" fmla="*/ 113347 h 461954"/>
              <a:gd name="connsiteX19" fmla="*/ 850 w 1227943"/>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12988"/>
              <a:gd name="connsiteY0" fmla="*/ 0 h 461954"/>
              <a:gd name="connsiteX1" fmla="*/ 183308 w 1212988"/>
              <a:gd name="connsiteY1" fmla="*/ 317 h 461954"/>
              <a:gd name="connsiteX2" fmla="*/ 418258 w 1212988"/>
              <a:gd name="connsiteY2" fmla="*/ 317 h 461954"/>
              <a:gd name="connsiteX3" fmla="*/ 611933 w 1212988"/>
              <a:gd name="connsiteY3" fmla="*/ 317 h 461954"/>
              <a:gd name="connsiteX4" fmla="*/ 805608 w 1212988"/>
              <a:gd name="connsiteY4" fmla="*/ 317 h 461954"/>
              <a:gd name="connsiteX5" fmla="*/ 1005633 w 1212988"/>
              <a:gd name="connsiteY5" fmla="*/ 317 h 461954"/>
              <a:gd name="connsiteX6" fmla="*/ 1212489 w 1212988"/>
              <a:gd name="connsiteY6" fmla="*/ 0 h 461954"/>
              <a:gd name="connsiteX7" fmla="*/ 1212933 w 1212988"/>
              <a:gd name="connsiteY7" fmla="*/ 106202 h 461954"/>
              <a:gd name="connsiteX8" fmla="*/ 1212933 w 1212988"/>
              <a:gd name="connsiteY8" fmla="*/ 225276 h 461954"/>
              <a:gd name="connsiteX9" fmla="*/ 1212489 w 1212988"/>
              <a:gd name="connsiteY9" fmla="*/ 460843 h 461954"/>
              <a:gd name="connsiteX10" fmla="*/ 1004339 w 1212988"/>
              <a:gd name="connsiteY10" fmla="*/ 459573 h 461954"/>
              <a:gd name="connsiteX11" fmla="*/ 799816 w 1212988"/>
              <a:gd name="connsiteY11" fmla="*/ 459573 h 461954"/>
              <a:gd name="connsiteX12" fmla="*/ 599233 w 1212988"/>
              <a:gd name="connsiteY12" fmla="*/ 460643 h 461954"/>
              <a:gd name="connsiteX13" fmla="*/ 400279 w 1212988"/>
              <a:gd name="connsiteY13" fmla="*/ 461953 h 461954"/>
              <a:gd name="connsiteX14" fmla="*/ 181487 w 1212988"/>
              <a:gd name="connsiteY14" fmla="*/ 461954 h 461954"/>
              <a:gd name="connsiteX15" fmla="*/ 850 w 1212988"/>
              <a:gd name="connsiteY15" fmla="*/ 460843 h 461954"/>
              <a:gd name="connsiteX16" fmla="*/ 59 w 1212988"/>
              <a:gd name="connsiteY16" fmla="*/ 341970 h 461954"/>
              <a:gd name="connsiteX17" fmla="*/ 60 w 1212988"/>
              <a:gd name="connsiteY17" fmla="*/ 218131 h 461954"/>
              <a:gd name="connsiteX18" fmla="*/ 59 w 1212988"/>
              <a:gd name="connsiteY18" fmla="*/ 113347 h 461954"/>
              <a:gd name="connsiteX19" fmla="*/ 850 w 1212988"/>
              <a:gd name="connsiteY19"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28039"/>
              <a:gd name="connsiteY0" fmla="*/ 0 h 461954"/>
              <a:gd name="connsiteX1" fmla="*/ 183308 w 1228039"/>
              <a:gd name="connsiteY1" fmla="*/ 317 h 461954"/>
              <a:gd name="connsiteX2" fmla="*/ 418258 w 1228039"/>
              <a:gd name="connsiteY2" fmla="*/ 317 h 461954"/>
              <a:gd name="connsiteX3" fmla="*/ 611933 w 1228039"/>
              <a:gd name="connsiteY3" fmla="*/ 317 h 461954"/>
              <a:gd name="connsiteX4" fmla="*/ 805608 w 1228039"/>
              <a:gd name="connsiteY4" fmla="*/ 317 h 461954"/>
              <a:gd name="connsiteX5" fmla="*/ 1005633 w 1228039"/>
              <a:gd name="connsiteY5" fmla="*/ 317 h 461954"/>
              <a:gd name="connsiteX6" fmla="*/ 1212489 w 1228039"/>
              <a:gd name="connsiteY6" fmla="*/ 0 h 461954"/>
              <a:gd name="connsiteX7" fmla="*/ 1212933 w 1228039"/>
              <a:gd name="connsiteY7" fmla="*/ 106202 h 461954"/>
              <a:gd name="connsiteX8" fmla="*/ 1212933 w 1228039"/>
              <a:gd name="connsiteY8" fmla="*/ 225276 h 461954"/>
              <a:gd name="connsiteX9" fmla="*/ 1212932 w 1228039"/>
              <a:gd name="connsiteY9" fmla="*/ 363401 h 461954"/>
              <a:gd name="connsiteX10" fmla="*/ 1212489 w 1228039"/>
              <a:gd name="connsiteY10" fmla="*/ 460843 h 461954"/>
              <a:gd name="connsiteX11" fmla="*/ 1004339 w 1228039"/>
              <a:gd name="connsiteY11" fmla="*/ 459573 h 461954"/>
              <a:gd name="connsiteX12" fmla="*/ 799816 w 1228039"/>
              <a:gd name="connsiteY12" fmla="*/ 459573 h 461954"/>
              <a:gd name="connsiteX13" fmla="*/ 599233 w 1228039"/>
              <a:gd name="connsiteY13" fmla="*/ 460643 h 461954"/>
              <a:gd name="connsiteX14" fmla="*/ 400279 w 1228039"/>
              <a:gd name="connsiteY14" fmla="*/ 461953 h 461954"/>
              <a:gd name="connsiteX15" fmla="*/ 181487 w 1228039"/>
              <a:gd name="connsiteY15" fmla="*/ 461954 h 461954"/>
              <a:gd name="connsiteX16" fmla="*/ 850 w 1228039"/>
              <a:gd name="connsiteY16" fmla="*/ 460843 h 461954"/>
              <a:gd name="connsiteX17" fmla="*/ 59 w 1228039"/>
              <a:gd name="connsiteY17" fmla="*/ 341970 h 461954"/>
              <a:gd name="connsiteX18" fmla="*/ 60 w 1228039"/>
              <a:gd name="connsiteY18" fmla="*/ 218131 h 461954"/>
              <a:gd name="connsiteX19" fmla="*/ 59 w 1228039"/>
              <a:gd name="connsiteY19" fmla="*/ 113347 h 461954"/>
              <a:gd name="connsiteX20" fmla="*/ 850 w 1228039"/>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59573 h 469984"/>
              <a:gd name="connsiteX12" fmla="*/ 799816 w 1212965"/>
              <a:gd name="connsiteY12" fmla="*/ 459573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59573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59573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9984"/>
              <a:gd name="connsiteX1" fmla="*/ 183308 w 1212965"/>
              <a:gd name="connsiteY1" fmla="*/ 317 h 469984"/>
              <a:gd name="connsiteX2" fmla="*/ 418258 w 1212965"/>
              <a:gd name="connsiteY2" fmla="*/ 317 h 469984"/>
              <a:gd name="connsiteX3" fmla="*/ 611933 w 1212965"/>
              <a:gd name="connsiteY3" fmla="*/ 317 h 469984"/>
              <a:gd name="connsiteX4" fmla="*/ 805608 w 1212965"/>
              <a:gd name="connsiteY4" fmla="*/ 317 h 469984"/>
              <a:gd name="connsiteX5" fmla="*/ 1005633 w 1212965"/>
              <a:gd name="connsiteY5" fmla="*/ 317 h 469984"/>
              <a:gd name="connsiteX6" fmla="*/ 1212489 w 1212965"/>
              <a:gd name="connsiteY6" fmla="*/ 0 h 469984"/>
              <a:gd name="connsiteX7" fmla="*/ 1212933 w 1212965"/>
              <a:gd name="connsiteY7" fmla="*/ 106202 h 469984"/>
              <a:gd name="connsiteX8" fmla="*/ 1212933 w 1212965"/>
              <a:gd name="connsiteY8" fmla="*/ 225276 h 469984"/>
              <a:gd name="connsiteX9" fmla="*/ 1212932 w 1212965"/>
              <a:gd name="connsiteY9" fmla="*/ 363401 h 469984"/>
              <a:gd name="connsiteX10" fmla="*/ 1212489 w 1212965"/>
              <a:gd name="connsiteY10" fmla="*/ 460843 h 469984"/>
              <a:gd name="connsiteX11" fmla="*/ 1004339 w 1212965"/>
              <a:gd name="connsiteY11" fmla="*/ 461954 h 469984"/>
              <a:gd name="connsiteX12" fmla="*/ 799816 w 1212965"/>
              <a:gd name="connsiteY12" fmla="*/ 461954 h 469984"/>
              <a:gd name="connsiteX13" fmla="*/ 599233 w 1212965"/>
              <a:gd name="connsiteY13" fmla="*/ 460643 h 469984"/>
              <a:gd name="connsiteX14" fmla="*/ 400279 w 1212965"/>
              <a:gd name="connsiteY14" fmla="*/ 461953 h 469984"/>
              <a:gd name="connsiteX15" fmla="*/ 181487 w 1212965"/>
              <a:gd name="connsiteY15" fmla="*/ 461954 h 469984"/>
              <a:gd name="connsiteX16" fmla="*/ 850 w 1212965"/>
              <a:gd name="connsiteY16" fmla="*/ 460843 h 469984"/>
              <a:gd name="connsiteX17" fmla="*/ 59 w 1212965"/>
              <a:gd name="connsiteY17" fmla="*/ 341970 h 469984"/>
              <a:gd name="connsiteX18" fmla="*/ 60 w 1212965"/>
              <a:gd name="connsiteY18" fmla="*/ 218131 h 469984"/>
              <a:gd name="connsiteX19" fmla="*/ 59 w 1212965"/>
              <a:gd name="connsiteY19" fmla="*/ 113347 h 469984"/>
              <a:gd name="connsiteX20" fmla="*/ 850 w 1212965"/>
              <a:gd name="connsiteY20" fmla="*/ 0 h 469984"/>
              <a:gd name="connsiteX0" fmla="*/ 850 w 1212965"/>
              <a:gd name="connsiteY0" fmla="*/ 0 h 461954"/>
              <a:gd name="connsiteX1" fmla="*/ 183308 w 1212965"/>
              <a:gd name="connsiteY1" fmla="*/ 317 h 461954"/>
              <a:gd name="connsiteX2" fmla="*/ 418258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1933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380207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183308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181487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0279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59923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799816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1954"/>
              <a:gd name="connsiteX1" fmla="*/ 201467 w 1212965"/>
              <a:gd name="connsiteY1" fmla="*/ 317 h 461954"/>
              <a:gd name="connsiteX2" fmla="*/ 403815 w 1212965"/>
              <a:gd name="connsiteY2" fmla="*/ 317 h 461954"/>
              <a:gd name="connsiteX3" fmla="*/ 610117 w 1212965"/>
              <a:gd name="connsiteY3" fmla="*/ 317 h 461954"/>
              <a:gd name="connsiteX4" fmla="*/ 805608 w 1212965"/>
              <a:gd name="connsiteY4" fmla="*/ 317 h 461954"/>
              <a:gd name="connsiteX5" fmla="*/ 1005633 w 1212965"/>
              <a:gd name="connsiteY5" fmla="*/ 317 h 461954"/>
              <a:gd name="connsiteX6" fmla="*/ 1212489 w 1212965"/>
              <a:gd name="connsiteY6" fmla="*/ 0 h 461954"/>
              <a:gd name="connsiteX7" fmla="*/ 1212933 w 1212965"/>
              <a:gd name="connsiteY7" fmla="*/ 106202 h 461954"/>
              <a:gd name="connsiteX8" fmla="*/ 1212933 w 1212965"/>
              <a:gd name="connsiteY8" fmla="*/ 225276 h 461954"/>
              <a:gd name="connsiteX9" fmla="*/ 1212932 w 1212965"/>
              <a:gd name="connsiteY9" fmla="*/ 363401 h 461954"/>
              <a:gd name="connsiteX10" fmla="*/ 1212489 w 1212965"/>
              <a:gd name="connsiteY10" fmla="*/ 460843 h 461954"/>
              <a:gd name="connsiteX11" fmla="*/ 1004339 w 1212965"/>
              <a:gd name="connsiteY11" fmla="*/ 461954 h 461954"/>
              <a:gd name="connsiteX12" fmla="*/ 814344 w 1212965"/>
              <a:gd name="connsiteY12" fmla="*/ 461954 h 461954"/>
              <a:gd name="connsiteX13" fmla="*/ 608313 w 1212965"/>
              <a:gd name="connsiteY13" fmla="*/ 460643 h 461954"/>
              <a:gd name="connsiteX14" fmla="*/ 405727 w 1212965"/>
              <a:gd name="connsiteY14" fmla="*/ 461953 h 461954"/>
              <a:gd name="connsiteX15" fmla="*/ 201464 w 1212965"/>
              <a:gd name="connsiteY15" fmla="*/ 461954 h 461954"/>
              <a:gd name="connsiteX16" fmla="*/ 850 w 1212965"/>
              <a:gd name="connsiteY16" fmla="*/ 460843 h 461954"/>
              <a:gd name="connsiteX17" fmla="*/ 59 w 1212965"/>
              <a:gd name="connsiteY17" fmla="*/ 341970 h 461954"/>
              <a:gd name="connsiteX18" fmla="*/ 60 w 1212965"/>
              <a:gd name="connsiteY18" fmla="*/ 218131 h 461954"/>
              <a:gd name="connsiteX19" fmla="*/ 59 w 1212965"/>
              <a:gd name="connsiteY19" fmla="*/ 113347 h 461954"/>
              <a:gd name="connsiteX20" fmla="*/ 850 w 1212965"/>
              <a:gd name="connsiteY20" fmla="*/ 0 h 46195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06202 h 462683"/>
              <a:gd name="connsiteX8" fmla="*/ 1212933 w 1212965"/>
              <a:gd name="connsiteY8" fmla="*/ 225276 h 462683"/>
              <a:gd name="connsiteX9" fmla="*/ 1212932 w 1212965"/>
              <a:gd name="connsiteY9" fmla="*/ 363401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1970 h 462683"/>
              <a:gd name="connsiteX18" fmla="*/ 60 w 1212965"/>
              <a:gd name="connsiteY18" fmla="*/ 218131 h 462683"/>
              <a:gd name="connsiteX19" fmla="*/ 59 w 1212965"/>
              <a:gd name="connsiteY19" fmla="*/ 113347 h 462683"/>
              <a:gd name="connsiteX20" fmla="*/ 850 w 1212965"/>
              <a:gd name="connsiteY20" fmla="*/ 0 h 462683"/>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06202 h 463994"/>
              <a:gd name="connsiteX8" fmla="*/ 1212933 w 1212965"/>
              <a:gd name="connsiteY8" fmla="*/ 225276 h 463994"/>
              <a:gd name="connsiteX9" fmla="*/ 1212932 w 1212965"/>
              <a:gd name="connsiteY9" fmla="*/ 363401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1970 h 463994"/>
              <a:gd name="connsiteX18" fmla="*/ 60 w 1212965"/>
              <a:gd name="connsiteY18" fmla="*/ 218131 h 463994"/>
              <a:gd name="connsiteX19" fmla="*/ 59 w 1212965"/>
              <a:gd name="connsiteY19" fmla="*/ 113347 h 463994"/>
              <a:gd name="connsiteX20" fmla="*/ 850 w 1212965"/>
              <a:gd name="connsiteY20" fmla="*/ 0 h 463994"/>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1970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401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18131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25276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06202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63401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5"/>
              <a:gd name="connsiteX1" fmla="*/ 201467 w 1212965"/>
              <a:gd name="connsiteY1" fmla="*/ 317 h 463995"/>
              <a:gd name="connsiteX2" fmla="*/ 403815 w 1212965"/>
              <a:gd name="connsiteY2" fmla="*/ 317 h 463995"/>
              <a:gd name="connsiteX3" fmla="*/ 610117 w 1212965"/>
              <a:gd name="connsiteY3" fmla="*/ 317 h 463995"/>
              <a:gd name="connsiteX4" fmla="*/ 805608 w 1212965"/>
              <a:gd name="connsiteY4" fmla="*/ 317 h 463995"/>
              <a:gd name="connsiteX5" fmla="*/ 1005633 w 1212965"/>
              <a:gd name="connsiteY5" fmla="*/ 317 h 463995"/>
              <a:gd name="connsiteX6" fmla="*/ 1212489 w 1212965"/>
              <a:gd name="connsiteY6" fmla="*/ 0 h 463995"/>
              <a:gd name="connsiteX7" fmla="*/ 1212933 w 1212965"/>
              <a:gd name="connsiteY7" fmla="*/ 118447 h 463995"/>
              <a:gd name="connsiteX8" fmla="*/ 1212933 w 1212965"/>
              <a:gd name="connsiteY8" fmla="*/ 233439 h 463995"/>
              <a:gd name="connsiteX9" fmla="*/ 1212932 w 1212965"/>
              <a:gd name="connsiteY9" fmla="*/ 351156 h 463995"/>
              <a:gd name="connsiteX10" fmla="*/ 1212489 w 1212965"/>
              <a:gd name="connsiteY10" fmla="*/ 460843 h 463995"/>
              <a:gd name="connsiteX11" fmla="*/ 1004339 w 1212965"/>
              <a:gd name="connsiteY11" fmla="*/ 461954 h 463995"/>
              <a:gd name="connsiteX12" fmla="*/ 814344 w 1212965"/>
              <a:gd name="connsiteY12" fmla="*/ 461954 h 463995"/>
              <a:gd name="connsiteX13" fmla="*/ 608313 w 1212965"/>
              <a:gd name="connsiteY13" fmla="*/ 462683 h 463995"/>
              <a:gd name="connsiteX14" fmla="*/ 405727 w 1212965"/>
              <a:gd name="connsiteY14" fmla="*/ 463994 h 463995"/>
              <a:gd name="connsiteX15" fmla="*/ 201464 w 1212965"/>
              <a:gd name="connsiteY15" fmla="*/ 463995 h 463995"/>
              <a:gd name="connsiteX16" fmla="*/ 850 w 1212965"/>
              <a:gd name="connsiteY16" fmla="*/ 460843 h 463995"/>
              <a:gd name="connsiteX17" fmla="*/ 59 w 1212965"/>
              <a:gd name="connsiteY17" fmla="*/ 346051 h 463995"/>
              <a:gd name="connsiteX18" fmla="*/ 60 w 1212965"/>
              <a:gd name="connsiteY18" fmla="*/ 230376 h 463995"/>
              <a:gd name="connsiteX19" fmla="*/ 59 w 1212965"/>
              <a:gd name="connsiteY19" fmla="*/ 113347 h 463995"/>
              <a:gd name="connsiteX20" fmla="*/ 850 w 1212965"/>
              <a:gd name="connsiteY20" fmla="*/ 0 h 463995"/>
              <a:gd name="connsiteX0" fmla="*/ 850 w 1212965"/>
              <a:gd name="connsiteY0" fmla="*/ 0 h 463994"/>
              <a:gd name="connsiteX1" fmla="*/ 201467 w 1212965"/>
              <a:gd name="connsiteY1" fmla="*/ 317 h 463994"/>
              <a:gd name="connsiteX2" fmla="*/ 403815 w 1212965"/>
              <a:gd name="connsiteY2" fmla="*/ 317 h 463994"/>
              <a:gd name="connsiteX3" fmla="*/ 610117 w 1212965"/>
              <a:gd name="connsiteY3" fmla="*/ 317 h 463994"/>
              <a:gd name="connsiteX4" fmla="*/ 805608 w 1212965"/>
              <a:gd name="connsiteY4" fmla="*/ 317 h 463994"/>
              <a:gd name="connsiteX5" fmla="*/ 1005633 w 1212965"/>
              <a:gd name="connsiteY5" fmla="*/ 317 h 463994"/>
              <a:gd name="connsiteX6" fmla="*/ 1212489 w 1212965"/>
              <a:gd name="connsiteY6" fmla="*/ 0 h 463994"/>
              <a:gd name="connsiteX7" fmla="*/ 1212933 w 1212965"/>
              <a:gd name="connsiteY7" fmla="*/ 118447 h 463994"/>
              <a:gd name="connsiteX8" fmla="*/ 1212933 w 1212965"/>
              <a:gd name="connsiteY8" fmla="*/ 233439 h 463994"/>
              <a:gd name="connsiteX9" fmla="*/ 1212932 w 1212965"/>
              <a:gd name="connsiteY9" fmla="*/ 351156 h 463994"/>
              <a:gd name="connsiteX10" fmla="*/ 1212489 w 1212965"/>
              <a:gd name="connsiteY10" fmla="*/ 460843 h 463994"/>
              <a:gd name="connsiteX11" fmla="*/ 1004339 w 1212965"/>
              <a:gd name="connsiteY11" fmla="*/ 461954 h 463994"/>
              <a:gd name="connsiteX12" fmla="*/ 814344 w 1212965"/>
              <a:gd name="connsiteY12" fmla="*/ 461954 h 463994"/>
              <a:gd name="connsiteX13" fmla="*/ 608313 w 1212965"/>
              <a:gd name="connsiteY13" fmla="*/ 462683 h 463994"/>
              <a:gd name="connsiteX14" fmla="*/ 405727 w 1212965"/>
              <a:gd name="connsiteY14" fmla="*/ 463994 h 463994"/>
              <a:gd name="connsiteX15" fmla="*/ 201464 w 1212965"/>
              <a:gd name="connsiteY15" fmla="*/ 461954 h 463994"/>
              <a:gd name="connsiteX16" fmla="*/ 850 w 1212965"/>
              <a:gd name="connsiteY16" fmla="*/ 460843 h 463994"/>
              <a:gd name="connsiteX17" fmla="*/ 59 w 1212965"/>
              <a:gd name="connsiteY17" fmla="*/ 346051 h 463994"/>
              <a:gd name="connsiteX18" fmla="*/ 60 w 1212965"/>
              <a:gd name="connsiteY18" fmla="*/ 230376 h 463994"/>
              <a:gd name="connsiteX19" fmla="*/ 59 w 1212965"/>
              <a:gd name="connsiteY19" fmla="*/ 113347 h 463994"/>
              <a:gd name="connsiteX20" fmla="*/ 850 w 1212965"/>
              <a:gd name="connsiteY20" fmla="*/ 0 h 463994"/>
              <a:gd name="connsiteX0" fmla="*/ 850 w 1212965"/>
              <a:gd name="connsiteY0" fmla="*/ 0 h 462683"/>
              <a:gd name="connsiteX1" fmla="*/ 201467 w 1212965"/>
              <a:gd name="connsiteY1" fmla="*/ 317 h 462683"/>
              <a:gd name="connsiteX2" fmla="*/ 403815 w 1212965"/>
              <a:gd name="connsiteY2" fmla="*/ 317 h 462683"/>
              <a:gd name="connsiteX3" fmla="*/ 610117 w 1212965"/>
              <a:gd name="connsiteY3" fmla="*/ 317 h 462683"/>
              <a:gd name="connsiteX4" fmla="*/ 805608 w 1212965"/>
              <a:gd name="connsiteY4" fmla="*/ 317 h 462683"/>
              <a:gd name="connsiteX5" fmla="*/ 1005633 w 1212965"/>
              <a:gd name="connsiteY5" fmla="*/ 317 h 462683"/>
              <a:gd name="connsiteX6" fmla="*/ 1212489 w 1212965"/>
              <a:gd name="connsiteY6" fmla="*/ 0 h 462683"/>
              <a:gd name="connsiteX7" fmla="*/ 1212933 w 1212965"/>
              <a:gd name="connsiteY7" fmla="*/ 118447 h 462683"/>
              <a:gd name="connsiteX8" fmla="*/ 1212933 w 1212965"/>
              <a:gd name="connsiteY8" fmla="*/ 233439 h 462683"/>
              <a:gd name="connsiteX9" fmla="*/ 1212932 w 1212965"/>
              <a:gd name="connsiteY9" fmla="*/ 351156 h 462683"/>
              <a:gd name="connsiteX10" fmla="*/ 1212489 w 1212965"/>
              <a:gd name="connsiteY10" fmla="*/ 460843 h 462683"/>
              <a:gd name="connsiteX11" fmla="*/ 1004339 w 1212965"/>
              <a:gd name="connsiteY11" fmla="*/ 461954 h 462683"/>
              <a:gd name="connsiteX12" fmla="*/ 814344 w 1212965"/>
              <a:gd name="connsiteY12" fmla="*/ 461954 h 462683"/>
              <a:gd name="connsiteX13" fmla="*/ 608313 w 1212965"/>
              <a:gd name="connsiteY13" fmla="*/ 462683 h 462683"/>
              <a:gd name="connsiteX14" fmla="*/ 405727 w 1212965"/>
              <a:gd name="connsiteY14" fmla="*/ 461953 h 462683"/>
              <a:gd name="connsiteX15" fmla="*/ 201464 w 1212965"/>
              <a:gd name="connsiteY15" fmla="*/ 461954 h 462683"/>
              <a:gd name="connsiteX16" fmla="*/ 850 w 1212965"/>
              <a:gd name="connsiteY16" fmla="*/ 460843 h 462683"/>
              <a:gd name="connsiteX17" fmla="*/ 59 w 1212965"/>
              <a:gd name="connsiteY17" fmla="*/ 346051 h 462683"/>
              <a:gd name="connsiteX18" fmla="*/ 60 w 1212965"/>
              <a:gd name="connsiteY18" fmla="*/ 230376 h 462683"/>
              <a:gd name="connsiteX19" fmla="*/ 59 w 1212965"/>
              <a:gd name="connsiteY19" fmla="*/ 113347 h 462683"/>
              <a:gd name="connsiteX20" fmla="*/ 850 w 1212965"/>
              <a:gd name="connsiteY20" fmla="*/ 0 h 46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2965" h="462683">
                <a:moveTo>
                  <a:pt x="850" y="0"/>
                </a:moveTo>
                <a:lnTo>
                  <a:pt x="201467" y="317"/>
                </a:lnTo>
                <a:lnTo>
                  <a:pt x="403815" y="317"/>
                </a:lnTo>
                <a:lnTo>
                  <a:pt x="610117" y="317"/>
                </a:lnTo>
                <a:lnTo>
                  <a:pt x="805608" y="317"/>
                </a:lnTo>
                <a:lnTo>
                  <a:pt x="1005633" y="317"/>
                </a:lnTo>
                <a:lnTo>
                  <a:pt x="1212489" y="0"/>
                </a:lnTo>
                <a:cubicBezTo>
                  <a:pt x="1212711" y="462714"/>
                  <a:pt x="1212859" y="79541"/>
                  <a:pt x="1212933" y="118447"/>
                </a:cubicBezTo>
                <a:cubicBezTo>
                  <a:pt x="1213007" y="157353"/>
                  <a:pt x="1212933" y="194654"/>
                  <a:pt x="1212933" y="233439"/>
                </a:cubicBezTo>
                <a:cubicBezTo>
                  <a:pt x="1212933" y="272224"/>
                  <a:pt x="1213006" y="313255"/>
                  <a:pt x="1212932" y="351156"/>
                </a:cubicBezTo>
                <a:cubicBezTo>
                  <a:pt x="1212858" y="389057"/>
                  <a:pt x="1211582" y="1861"/>
                  <a:pt x="1212489" y="460843"/>
                </a:cubicBezTo>
                <a:lnTo>
                  <a:pt x="1004339" y="461954"/>
                </a:lnTo>
                <a:lnTo>
                  <a:pt x="814344" y="461954"/>
                </a:lnTo>
                <a:lnTo>
                  <a:pt x="608313" y="462683"/>
                </a:lnTo>
                <a:lnTo>
                  <a:pt x="405727" y="461953"/>
                </a:lnTo>
                <a:lnTo>
                  <a:pt x="201464" y="461954"/>
                </a:lnTo>
                <a:lnTo>
                  <a:pt x="850" y="460843"/>
                </a:lnTo>
                <a:cubicBezTo>
                  <a:pt x="454" y="413313"/>
                  <a:pt x="191" y="403967"/>
                  <a:pt x="59" y="346051"/>
                </a:cubicBezTo>
                <a:cubicBezTo>
                  <a:pt x="-73" y="305599"/>
                  <a:pt x="60" y="266098"/>
                  <a:pt x="60" y="230376"/>
                </a:cubicBezTo>
                <a:cubicBezTo>
                  <a:pt x="60" y="194654"/>
                  <a:pt x="-73" y="149702"/>
                  <a:pt x="59" y="113347"/>
                </a:cubicBezTo>
                <a:cubicBezTo>
                  <a:pt x="323" y="85884"/>
                  <a:pt x="586" y="27463"/>
                  <a:pt x="850" y="0"/>
                </a:cubicBezTo>
                <a:close/>
              </a:path>
            </a:pathLst>
          </a:cu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smtClean="0">
                <a:solidFill>
                  <a:schemeClr val="tx1"/>
                </a:solidFill>
                <a:latin typeface="Arial" panose="020B0604020202020204" pitchFamily="34" charset="0"/>
                <a:cs typeface="Arial" panose="020B0604020202020204" pitchFamily="34" charset="0"/>
              </a:rPr>
              <a:t>Kundenauftrag</a:t>
            </a:r>
            <a:br>
              <a:rPr lang="de-DE" sz="1200" smtClean="0">
                <a:solidFill>
                  <a:schemeClr val="tx1"/>
                </a:solidFill>
                <a:latin typeface="Arial" panose="020B0604020202020204" pitchFamily="34" charset="0"/>
                <a:cs typeface="Arial" panose="020B0604020202020204" pitchFamily="34" charset="0"/>
              </a:rPr>
            </a:br>
            <a:r>
              <a:rPr lang="de-DE" sz="900" smtClean="0">
                <a:solidFill>
                  <a:schemeClr val="tx1"/>
                </a:solidFill>
                <a:latin typeface="Arial" panose="020B0604020202020204" pitchFamily="34" charset="0"/>
                <a:cs typeface="Arial" panose="020B0604020202020204" pitchFamily="34" charset="0"/>
              </a:rPr>
              <a:t>(kauf_id</a:t>
            </a:r>
            <a:r>
              <a:rPr lang="de-DE" sz="900" dirty="0" smtClean="0">
                <a:solidFill>
                  <a:schemeClr val="tx1"/>
                </a:solidFill>
                <a:latin typeface="Arial" panose="020B0604020202020204" pitchFamily="34" charset="0"/>
                <a:cs typeface="Arial" panose="020B0604020202020204" pitchFamily="34" charset="0"/>
              </a:rPr>
              <a:t>)</a:t>
            </a:r>
            <a:endParaRPr lang="de-DE" sz="900" dirty="0">
              <a:solidFill>
                <a:schemeClr val="tx1"/>
              </a:solidFill>
              <a:latin typeface="Arial" panose="020B0604020202020204" pitchFamily="34" charset="0"/>
              <a:cs typeface="Arial" panose="020B0604020202020204" pitchFamily="34" charset="0"/>
            </a:endParaRPr>
          </a:p>
        </p:txBody>
      </p:sp>
      <p:sp>
        <p:nvSpPr>
          <p:cNvPr id="144" name="Abgerundete rechteckige Legende 143"/>
          <p:cNvSpPr/>
          <p:nvPr/>
        </p:nvSpPr>
        <p:spPr>
          <a:xfrm>
            <a:off x="5320398" y="4379977"/>
            <a:ext cx="1913364" cy="534048"/>
          </a:xfrm>
          <a:prstGeom prst="wedgeRoundRectCallout">
            <a:avLst>
              <a:gd name="adj1" fmla="val -61678"/>
              <a:gd name="adj2" fmla="val -198718"/>
              <a:gd name="adj3" fmla="val 16667"/>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e-DE" sz="1100" b="1" smtClean="0">
                <a:solidFill>
                  <a:schemeClr val="tx1"/>
                </a:solidFill>
                <a:latin typeface="Arial" panose="020B0604020202020204" pitchFamily="34" charset="0"/>
                <a:cs typeface="Arial" panose="020B0604020202020204" pitchFamily="34" charset="0"/>
              </a:rPr>
              <a:t>(1) EIN Kundenauftrag …</a:t>
            </a:r>
            <a:br>
              <a:rPr lang="de-DE" sz="1100" b="1" smtClean="0">
                <a:solidFill>
                  <a:schemeClr val="tx1"/>
                </a:solidFill>
                <a:latin typeface="Arial" panose="020B0604020202020204" pitchFamily="34" charset="0"/>
                <a:cs typeface="Arial" panose="020B0604020202020204" pitchFamily="34" charset="0"/>
              </a:rPr>
            </a:br>
            <a:r>
              <a:rPr lang="de-DE" sz="1000" i="1" smtClean="0">
                <a:solidFill>
                  <a:schemeClr val="tx1"/>
                </a:solidFill>
                <a:latin typeface="Arial" panose="020B0604020202020204" pitchFamily="34" charset="0"/>
                <a:cs typeface="Arial" panose="020B0604020202020204" pitchFamily="34" charset="0"/>
              </a:rPr>
              <a:t>(Entität)</a:t>
            </a:r>
          </a:p>
        </p:txBody>
      </p:sp>
      <p:sp>
        <p:nvSpPr>
          <p:cNvPr id="24" name="Abgerundete rechteckige Legende 23"/>
          <p:cNvSpPr/>
          <p:nvPr/>
        </p:nvSpPr>
        <p:spPr>
          <a:xfrm>
            <a:off x="7689304" y="1152700"/>
            <a:ext cx="1913364" cy="534048"/>
          </a:xfrm>
          <a:prstGeom prst="wedgeRoundRectCallout">
            <a:avLst>
              <a:gd name="adj1" fmla="val -81599"/>
              <a:gd name="adj2" fmla="val 133345"/>
              <a:gd name="adj3" fmla="val 16667"/>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e-DE" sz="1100" b="1" smtClean="0">
                <a:solidFill>
                  <a:schemeClr val="tx1"/>
                </a:solidFill>
                <a:latin typeface="Arial" panose="020B0604020202020204" pitchFamily="34" charset="0"/>
                <a:cs typeface="Arial" panose="020B0604020202020204" pitchFamily="34" charset="0"/>
              </a:rPr>
              <a:t>(4) … Mitarbeitern.</a:t>
            </a:r>
            <a:br>
              <a:rPr lang="de-DE" sz="1100" b="1" smtClean="0">
                <a:solidFill>
                  <a:schemeClr val="tx1"/>
                </a:solidFill>
                <a:latin typeface="Arial" panose="020B0604020202020204" pitchFamily="34" charset="0"/>
                <a:cs typeface="Arial" panose="020B0604020202020204" pitchFamily="34" charset="0"/>
              </a:rPr>
            </a:br>
            <a:r>
              <a:rPr lang="de-DE" sz="1000" i="1" smtClean="0">
                <a:solidFill>
                  <a:schemeClr val="tx1"/>
                </a:solidFill>
                <a:latin typeface="Arial" panose="020B0604020202020204" pitchFamily="34" charset="0"/>
                <a:cs typeface="Arial" panose="020B0604020202020204" pitchFamily="34" charset="0"/>
              </a:rPr>
              <a:t>(Entität)</a:t>
            </a:r>
            <a:endParaRPr lang="de-DE" sz="1100" i="1" smtClean="0">
              <a:solidFill>
                <a:schemeClr val="tx1"/>
              </a:solidFill>
              <a:latin typeface="Arial" panose="020B0604020202020204" pitchFamily="34" charset="0"/>
              <a:cs typeface="Arial" panose="020B0604020202020204" pitchFamily="34" charset="0"/>
            </a:endParaRPr>
          </a:p>
        </p:txBody>
      </p:sp>
      <p:sp>
        <p:nvSpPr>
          <p:cNvPr id="25" name="Abgerundete rechteckige Legende 24"/>
          <p:cNvSpPr/>
          <p:nvPr/>
        </p:nvSpPr>
        <p:spPr>
          <a:xfrm>
            <a:off x="3781876" y="580751"/>
            <a:ext cx="1865404" cy="534048"/>
          </a:xfrm>
          <a:prstGeom prst="wedgeRoundRectCallout">
            <a:avLst>
              <a:gd name="adj1" fmla="val 89620"/>
              <a:gd name="adj2" fmla="val 245221"/>
              <a:gd name="adj3" fmla="val 16667"/>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e-DE" sz="1100" b="1" smtClean="0">
                <a:solidFill>
                  <a:schemeClr val="tx1"/>
                </a:solidFill>
                <a:latin typeface="Arial" panose="020B0604020202020204" pitchFamily="34" charset="0"/>
                <a:cs typeface="Arial" panose="020B0604020202020204" pitchFamily="34" charset="0"/>
              </a:rPr>
              <a:t>(1) EIN Mitarbeiter…</a:t>
            </a:r>
            <a:br>
              <a:rPr lang="de-DE" sz="1100" b="1" smtClean="0">
                <a:solidFill>
                  <a:schemeClr val="tx1"/>
                </a:solidFill>
                <a:latin typeface="Arial" panose="020B0604020202020204" pitchFamily="34" charset="0"/>
                <a:cs typeface="Arial" panose="020B0604020202020204" pitchFamily="34" charset="0"/>
              </a:rPr>
            </a:br>
            <a:r>
              <a:rPr lang="de-DE" sz="1000" i="1" smtClean="0">
                <a:solidFill>
                  <a:schemeClr val="tx1"/>
                </a:solidFill>
                <a:latin typeface="Arial" panose="020B0604020202020204" pitchFamily="34" charset="0"/>
                <a:cs typeface="Arial" panose="020B0604020202020204" pitchFamily="34" charset="0"/>
              </a:rPr>
              <a:t>(Entität)</a:t>
            </a:r>
          </a:p>
        </p:txBody>
      </p:sp>
      <p:sp>
        <p:nvSpPr>
          <p:cNvPr id="26" name="Abgerundete rechteckige Legende 25"/>
          <p:cNvSpPr/>
          <p:nvPr/>
        </p:nvSpPr>
        <p:spPr>
          <a:xfrm>
            <a:off x="1615378" y="2428783"/>
            <a:ext cx="1865404" cy="534048"/>
          </a:xfrm>
          <a:prstGeom prst="wedgeRoundRectCallout">
            <a:avLst>
              <a:gd name="adj1" fmla="val 118614"/>
              <a:gd name="adj2" fmla="val 109776"/>
              <a:gd name="adj3" fmla="val 16667"/>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e-DE" sz="1100" b="1" smtClean="0">
                <a:solidFill>
                  <a:schemeClr val="tx1"/>
                </a:solidFill>
                <a:latin typeface="Arial" panose="020B0604020202020204" pitchFamily="34" charset="0"/>
                <a:cs typeface="Arial" panose="020B0604020202020204" pitchFamily="34" charset="0"/>
              </a:rPr>
              <a:t>(3) … MEHRERE …</a:t>
            </a:r>
            <a:br>
              <a:rPr lang="de-DE" sz="1100" b="1" smtClean="0">
                <a:solidFill>
                  <a:schemeClr val="tx1"/>
                </a:solidFill>
                <a:latin typeface="Arial" panose="020B0604020202020204" pitchFamily="34" charset="0"/>
                <a:cs typeface="Arial" panose="020B0604020202020204" pitchFamily="34" charset="0"/>
              </a:rPr>
            </a:br>
            <a:r>
              <a:rPr lang="de-DE" sz="1000" i="1" smtClean="0">
                <a:solidFill>
                  <a:schemeClr val="tx1"/>
                </a:solidFill>
                <a:latin typeface="Arial" panose="020B0604020202020204" pitchFamily="34" charset="0"/>
                <a:cs typeface="Arial" panose="020B0604020202020204" pitchFamily="34" charset="0"/>
              </a:rPr>
              <a:t>(Kardinalität)</a:t>
            </a:r>
          </a:p>
        </p:txBody>
      </p:sp>
      <p:sp>
        <p:nvSpPr>
          <p:cNvPr id="28" name="Abgerundete rechteckige Legende 27"/>
          <p:cNvSpPr/>
          <p:nvPr/>
        </p:nvSpPr>
        <p:spPr>
          <a:xfrm>
            <a:off x="1662118" y="3649491"/>
            <a:ext cx="1865404" cy="534048"/>
          </a:xfrm>
          <a:prstGeom prst="wedgeRoundRectCallout">
            <a:avLst>
              <a:gd name="adj1" fmla="val 93988"/>
              <a:gd name="adj2" fmla="val -61324"/>
              <a:gd name="adj3" fmla="val 16667"/>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e-DE" sz="1100" b="1" smtClean="0">
                <a:solidFill>
                  <a:schemeClr val="tx1"/>
                </a:solidFill>
                <a:latin typeface="Arial" panose="020B0604020202020204" pitchFamily="34" charset="0"/>
                <a:cs typeface="Arial" panose="020B0604020202020204" pitchFamily="34" charset="0"/>
              </a:rPr>
              <a:t>(4) … Kundenaufträge.</a:t>
            </a:r>
            <a:br>
              <a:rPr lang="de-DE" sz="1100" b="1" smtClean="0">
                <a:solidFill>
                  <a:schemeClr val="tx1"/>
                </a:solidFill>
                <a:latin typeface="Arial" panose="020B0604020202020204" pitchFamily="34" charset="0"/>
                <a:cs typeface="Arial" panose="020B0604020202020204" pitchFamily="34" charset="0"/>
              </a:rPr>
            </a:br>
            <a:r>
              <a:rPr lang="de-DE" sz="1000" i="1" smtClean="0">
                <a:solidFill>
                  <a:schemeClr val="tx1"/>
                </a:solidFill>
                <a:latin typeface="Arial" panose="020B0604020202020204" pitchFamily="34" charset="0"/>
                <a:cs typeface="Arial" panose="020B0604020202020204" pitchFamily="34" charset="0"/>
              </a:rPr>
              <a:t>(Entität)</a:t>
            </a:r>
            <a:endParaRPr lang="de-DE" sz="1100" i="1" smtClean="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3056558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1763</Words>
  <Application>Microsoft Office PowerPoint</Application>
  <PresentationFormat>A4-Papier (210x297 mm)</PresentationFormat>
  <Paragraphs>330</Paragraphs>
  <Slides>22</Slides>
  <Notes>0</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22</vt:i4>
      </vt:variant>
    </vt:vector>
  </HeadingPairs>
  <TitlesOfParts>
    <vt:vector size="25" baseType="lpstr">
      <vt:lpstr>Arial</vt:lpstr>
      <vt:lpstr>Calibri</vt:lpstr>
      <vt:lpstr>Office Theme</vt:lpstr>
      <vt:lpstr>Erstellung des logischen Datenmodells mit Powerpoint</vt:lpstr>
      <vt:lpstr>Was ist eine „Methode“?</vt:lpstr>
      <vt:lpstr>Vorlagenblatt</vt:lpstr>
      <vt:lpstr>Exkurs: Wie ist das Symbol für „Entität“ entstanden?</vt:lpstr>
      <vt:lpstr>Datenmodell „Firma“ (Schritt 1: Verbale Beschreibung)</vt:lpstr>
      <vt:lpstr>Datenmodell „Firma“ (Schritt 2: Entitäten zeichnen)</vt:lpstr>
      <vt:lpstr>Datenmodell „Firma“ (Schritt 3: Relationen zeichnen)</vt:lpstr>
      <vt:lpstr>Exkurs: 1:n-Relationen „lesen“</vt:lpstr>
      <vt:lpstr>Exkurs: m:n-Relationen „lesen“</vt:lpstr>
      <vt:lpstr>Exkurs: Entitäten im Vordergrund</vt:lpstr>
      <vt:lpstr>Datenmodell „Firma“ (Schritt 4: Entitäten ausrichten)</vt:lpstr>
      <vt:lpstr>Exkurs: Objekte ausrichten</vt:lpstr>
      <vt:lpstr>Datenmodell „Firma“ (Schritt 5: Relationen neu verbinden)</vt:lpstr>
      <vt:lpstr>Datenmodell „Firma“ (Schritt 6: Relationen ausrichten)</vt:lpstr>
      <vt:lpstr>Datenmodell „Firma“ (Schritt 7: Mengen und Zeiten an m:n-Relationen)</vt:lpstr>
      <vt:lpstr>Exkurs: Objekte und Objektarten</vt:lpstr>
      <vt:lpstr>Datenmodell „Firma“ (Schritt 8: Fremdschlüssel)</vt:lpstr>
      <vt:lpstr>Datenmodell „Firma“ (Schritt 9: Umsetzung in Access)</vt:lpstr>
      <vt:lpstr>Datenmodell „Firma“ (Schritt 9: Umsetzung in Access)</vt:lpstr>
      <vt:lpstr>Datenmodell „Verein“</vt:lpstr>
      <vt:lpstr>Datenmodell „Verleih“</vt:lpstr>
      <vt:lpstr>Datenmodell „Verleih“ (Das Problem mit der Mahnung)</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Andreas Stern</dc:creator>
  <cp:lastModifiedBy>andreas</cp:lastModifiedBy>
  <cp:revision>89</cp:revision>
  <dcterms:created xsi:type="dcterms:W3CDTF">2016-02-09T15:38:27Z</dcterms:created>
  <dcterms:modified xsi:type="dcterms:W3CDTF">2016-02-22T18:31:27Z</dcterms:modified>
</cp:coreProperties>
</file>